
<file path=[Content_Types].xml><?xml version="1.0" encoding="utf-8"?>
<Types xmlns="http://schemas.openxmlformats.org/package/2006/content-types">
  <Default ContentType="image/jpeg" Extension="jpg"/>
  <Default ContentType="application/vnd.openxmlformats-officedocument.vmlDrawing" Extension="vml"/>
  <Default ContentType="application/x-fontdata" Extension="fntdata"/>
  <Default ContentType="application/vnd.openxmlformats-officedocument.oleObject" Extension="bin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oleObject" PartName="/ppt/embeddings/oleObject3.bin"/>
  <Override ContentType="application/vnd.openxmlformats-officedocument.oleObject" PartName="/ppt/embeddings/oleObject6.bin"/>
  <Override ContentType="application/vnd.openxmlformats-officedocument.oleObject" PartName="/ppt/embeddings/oleObject5.bin"/>
  <Override ContentType="application/vnd.openxmlformats-officedocument.oleObject" PartName="/ppt/embeddings/oleObject4.bin"/>
  <Override ContentType="application/vnd.openxmlformats-officedocument.oleObject" PartName="/ppt/embeddings/oleObject7.bin"/>
  <Override ContentType="application/vnd.openxmlformats-officedocument.oleObject" PartName="/ppt/embeddings/oleObject2.bin"/>
  <Override ContentType="application/vnd.openxmlformats-officedocument.oleObject" PartName="/ppt/embeddings/oleObject1.bin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binary" PartName="/ppt/metadata"/>
  <Override ContentType="application/vnd.openxmlformats-officedocument.presentationml.notesMaster+xml" PartName="/ppt/notesMasters/notesMaster1.xml"/>
  <Override ContentType="application/vnd.openxmlformats-officedocument.presentationml.presProps+xml" PartName="/ppt/presProps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</p:sldIdLst>
  <p:sldSz cy="6858000" cx="9144000"/>
  <p:notesSz cx="6858000" cy="9144000"/>
  <p:embeddedFontLst>
    <p:embeddedFont>
      <p:font typeface="Arial Black"/>
      <p:regular r:id="rId42"/>
    </p:embeddedFont>
    <p:embeddedFont>
      <p:font typeface="Questrial"/>
      <p:regular r:id="rId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44" roundtripDataSignature="AMtx7miFq5RkeAxLIzjz0VjB+5DIZ0fHF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6AD5ACC-A74E-40FF-BAE0-2A57E2EEC591}">
  <a:tblStyle styleId="{26AD5ACC-A74E-40FF-BAE0-2A57E2EEC591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6EBF5"/>
          </a:solidFill>
        </a:fill>
      </a:tcStyle>
    </a:wholeTbl>
    <a:band1H>
      <a:tcTxStyle b="off" i="off"/>
      <a:tcStyle>
        <a:fill>
          <a:solidFill>
            <a:srgbClr val="CAD4EA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AD4EA"/>
          </a:solidFill>
        </a:fill>
      </a:tcStyle>
    </a:band1V>
    <a:band2V>
      <a:tcTxStyle b="off" i="off"/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20" Type="http://schemas.openxmlformats.org/officeDocument/2006/relationships/slide" Target="slides/slide14.xml"/><Relationship Id="rId42" Type="http://schemas.openxmlformats.org/officeDocument/2006/relationships/font" Target="fonts/ArialBlack-regular.fntdata"/><Relationship Id="rId41" Type="http://schemas.openxmlformats.org/officeDocument/2006/relationships/slide" Target="slides/slide35.xml"/><Relationship Id="rId22" Type="http://schemas.openxmlformats.org/officeDocument/2006/relationships/slide" Target="slides/slide16.xml"/><Relationship Id="rId44" Type="http://customschemas.google.com/relationships/presentationmetadata" Target="metadata"/><Relationship Id="rId21" Type="http://schemas.openxmlformats.org/officeDocument/2006/relationships/slide" Target="slides/slide15.xml"/><Relationship Id="rId43" Type="http://schemas.openxmlformats.org/officeDocument/2006/relationships/font" Target="fonts/Questrial-regular.fntdata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slide" Target="slides/slide31.xml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39" Type="http://schemas.openxmlformats.org/officeDocument/2006/relationships/slide" Target="slides/slide33.xml"/><Relationship Id="rId16" Type="http://schemas.openxmlformats.org/officeDocument/2006/relationships/slide" Target="slides/slide10.xml"/><Relationship Id="rId38" Type="http://schemas.openxmlformats.org/officeDocument/2006/relationships/slide" Target="slides/slide32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drawings/_rels/vmlDrawing1.vml.rels><?xml version="1.0" encoding="UTF-8" standalone="yes"?><Relationships xmlns="http://schemas.openxmlformats.org/package/2006/relationships"><Relationship Id="rId1" Type="http://schemas.openxmlformats.org/officeDocument/2006/relationships/image" Target="../media/image18.png"/></Relationships>
</file>

<file path=ppt/drawings/_rels/vmlDrawing2.vml.rels><?xml version="1.0" encoding="UTF-8" standalone="yes"?><Relationships xmlns="http://schemas.openxmlformats.org/package/2006/relationships"><Relationship Id="rId1" Type="http://schemas.openxmlformats.org/officeDocument/2006/relationships/image" Target="../media/image8.png"/></Relationships>
</file>

<file path=ppt/drawings/_rels/vmlDrawing3.vml.rels><?xml version="1.0" encoding="UTF-8" standalone="yes"?><Relationships xmlns="http://schemas.openxmlformats.org/package/2006/relationships"><Relationship Id="rId1" Type="http://schemas.openxmlformats.org/officeDocument/2006/relationships/image" Target="../media/image11.png"/></Relationships>
</file>

<file path=ppt/drawings/_rels/vmlDrawing4.vml.rels><?xml version="1.0" encoding="UTF-8" standalone="yes"?><Relationships xmlns="http://schemas.openxmlformats.org/package/2006/relationships"><Relationship Id="rId1" Type="http://schemas.openxmlformats.org/officeDocument/2006/relationships/image" Target="../media/image21.png"/></Relationships>
</file>

<file path=ppt/drawings/_rels/vmlDrawing5.vml.rels><?xml version="1.0" encoding="UTF-8" standalone="yes"?><Relationships xmlns="http://schemas.openxmlformats.org/package/2006/relationships"><Relationship Id="rId1" Type="http://schemas.openxmlformats.org/officeDocument/2006/relationships/image" Target="../media/image17.png"/></Relationships>
</file>

<file path=ppt/drawings/_rels/vmlDrawing6.vml.rels><?xml version="1.0" encoding="UTF-8" standalone="yes"?><Relationships xmlns="http://schemas.openxmlformats.org/package/2006/relationships"><Relationship Id="rId1" Type="http://schemas.openxmlformats.org/officeDocument/2006/relationships/image" Target="../media/image15.png"/></Relationships>
</file>

<file path=ppt/drawings/_rels/vmlDrawing7.vml.rels><?xml version="1.0" encoding="UTF-8" standalone="yes"?><Relationships xmlns="http://schemas.openxmlformats.org/package/2006/relationships"><Relationship Id="rId1" Type="http://schemas.openxmlformats.org/officeDocument/2006/relationships/image" Target="../media/image23.png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9" name="Google Shape;49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7" name="Google Shape;117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4" name="Google Shape;124;p4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1" name="Google Shape;131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4" name="Google Shape;144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1" name="Google Shape;151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5" name="Google Shape;165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6" name="Google Shape;166;p2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8" name="Google Shape;178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7" name="Google Shape;187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5" name="Google Shape;195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4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8" name="Google Shape;208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3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4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3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3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85623a2e37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7" name="Google Shape;237;g85623a2e3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8" name="Google Shape;238;g85623a2e37_0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5" name="Google Shape;245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4" name="Google Shape;254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K =100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Number: 1 cube: 1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Number:2 cube: 8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Number: 3 cube: 27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Number: 4 cube: 64</a:t>
            </a:r>
            <a:endParaRPr/>
          </a:p>
        </p:txBody>
      </p:sp>
      <p:sp>
        <p:nvSpPr>
          <p:cNvPr id="255" name="Google Shape;255;p1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2" name="Google Shape;262;p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9" name="Google Shape;269;p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4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6" name="Google Shape;276;p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6" name="Google Shape;286;p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4" name="Google Shape;294;p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4" name="Google Shape;304;p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3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5" name="Google Shape;65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1" name="Google Shape;71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8" name="Google Shape;88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4" name="Google Shape;94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2" name="Google Shape;102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9" name="Google Shape;109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38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Char char="•"/>
              <a:defRPr>
                <a:solidFill>
                  <a:schemeClr val="accent1"/>
                </a:solidFill>
              </a:defRPr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Char char="–"/>
              <a:defRPr>
                <a:solidFill>
                  <a:schemeClr val="accent1"/>
                </a:solidFill>
              </a:defRPr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•"/>
              <a:defRPr>
                <a:solidFill>
                  <a:schemeClr val="accent1"/>
                </a:solidFill>
              </a:defRPr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–"/>
              <a:defRPr>
                <a:solidFill>
                  <a:schemeClr val="accent1"/>
                </a:solidFill>
              </a:defRPr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»"/>
              <a:defRPr>
                <a:solidFill>
                  <a:schemeClr val="accent1"/>
                </a:solidFill>
              </a:defRPr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40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23" name="Google Shape;23;p40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1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41"/>
          <p:cNvSpPr txBox="1"/>
          <p:nvPr>
            <p:ph idx="1" type="subTitle"/>
          </p:nvPr>
        </p:nvSpPr>
        <p:spPr>
          <a:xfrm>
            <a:off x="838200" y="3429000"/>
            <a:ext cx="70866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C00000"/>
              </a:buClr>
              <a:buSzPts val="3200"/>
              <a:buNone/>
              <a:defRPr>
                <a:solidFill>
                  <a:srgbClr val="C00000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cxnSp>
        <p:nvCxnSpPr>
          <p:cNvPr id="27" name="Google Shape;27;p41"/>
          <p:cNvCxnSpPr/>
          <p:nvPr/>
        </p:nvCxnSpPr>
        <p:spPr>
          <a:xfrm>
            <a:off x="839322" y="3352800"/>
            <a:ext cx="7056784" cy="0"/>
          </a:xfrm>
          <a:prstGeom prst="straightConnector1">
            <a:avLst/>
          </a:prstGeom>
          <a:noFill/>
          <a:ln cap="flat" cmpd="sng" w="381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509"/>
              </a:srgbClr>
            </a:outerShdw>
          </a:effectLst>
        </p:spPr>
      </p:cxnSp>
      <p:sp>
        <p:nvSpPr>
          <p:cNvPr id="28" name="Google Shape;28;p41"/>
          <p:cNvSpPr txBox="1"/>
          <p:nvPr/>
        </p:nvSpPr>
        <p:spPr>
          <a:xfrm>
            <a:off x="4495800" y="5562600"/>
            <a:ext cx="4572000" cy="132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002060"/>
                </a:solidFill>
                <a:latin typeface="Arial Rounded"/>
                <a:ea typeface="Arial Rounded"/>
                <a:cs typeface="Arial Rounded"/>
                <a:sym typeface="Arial Rounded"/>
              </a:rPr>
              <a:t>Created By: 		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002060"/>
                </a:solidFill>
                <a:latin typeface="Arial Rounded"/>
                <a:ea typeface="Arial Rounded"/>
                <a:cs typeface="Arial Rounded"/>
                <a:sym typeface="Arial Rounded"/>
              </a:rPr>
              <a:t>Amanpreet Kaur &amp;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002060"/>
                </a:solidFill>
                <a:latin typeface="Arial Rounded"/>
                <a:ea typeface="Arial Rounded"/>
                <a:cs typeface="Arial Rounded"/>
                <a:sym typeface="Arial Rounded"/>
              </a:rPr>
              <a:t>		Sanjeev Kumar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002060"/>
                </a:solidFill>
                <a:latin typeface="Arial Rounded"/>
                <a:ea typeface="Arial Rounded"/>
                <a:cs typeface="Arial Rounded"/>
                <a:sym typeface="Arial Rounded"/>
              </a:rPr>
              <a:t>		SME (CSE) LPU</a:t>
            </a:r>
            <a:endParaRPr b="1" i="0" sz="2000" u="none" cap="none" strike="noStrike">
              <a:solidFill>
                <a:srgbClr val="002060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cxnSp>
        <p:nvCxnSpPr>
          <p:cNvPr id="29" name="Google Shape;29;p41"/>
          <p:cNvCxnSpPr/>
          <p:nvPr/>
        </p:nvCxnSpPr>
        <p:spPr>
          <a:xfrm>
            <a:off x="839322" y="3352800"/>
            <a:ext cx="7056784" cy="0"/>
          </a:xfrm>
          <a:prstGeom prst="straightConnector1">
            <a:avLst/>
          </a:prstGeom>
          <a:noFill/>
          <a:ln cap="flat" cmpd="sng" w="381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509"/>
              </a:srgbClr>
            </a:outerShdw>
          </a:effectLst>
        </p:spPr>
      </p:cxnSp>
      <p:sp>
        <p:nvSpPr>
          <p:cNvPr id="30" name="Google Shape;30;p41"/>
          <p:cNvSpPr txBox="1"/>
          <p:nvPr/>
        </p:nvSpPr>
        <p:spPr>
          <a:xfrm>
            <a:off x="4495800" y="5562600"/>
            <a:ext cx="4572000" cy="132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002060"/>
                </a:solidFill>
                <a:latin typeface="Arial Rounded"/>
                <a:ea typeface="Arial Rounded"/>
                <a:cs typeface="Arial Rounded"/>
                <a:sym typeface="Arial Rounded"/>
              </a:rPr>
              <a:t>Created By: 		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002060"/>
                </a:solidFill>
                <a:latin typeface="Arial Rounded"/>
                <a:ea typeface="Arial Rounded"/>
                <a:cs typeface="Arial Rounded"/>
                <a:sym typeface="Arial Rounded"/>
              </a:rPr>
              <a:t>Amanpreet Kaur &amp;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002060"/>
                </a:solidFill>
                <a:latin typeface="Arial Rounded"/>
                <a:ea typeface="Arial Rounded"/>
                <a:cs typeface="Arial Rounded"/>
                <a:sym typeface="Arial Rounded"/>
              </a:rPr>
              <a:t>		Sanjeev Kumar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002060"/>
                </a:solidFill>
                <a:latin typeface="Arial Rounded"/>
                <a:ea typeface="Arial Rounded"/>
                <a:cs typeface="Arial Rounded"/>
                <a:sym typeface="Arial Rounded"/>
              </a:rPr>
              <a:t>		SME (CSE) LPU</a:t>
            </a:r>
            <a:endParaRPr b="1" i="0" sz="2000" u="none" cap="none" strike="noStrike">
              <a:solidFill>
                <a:srgbClr val="002060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32;p4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55576" y="635818"/>
            <a:ext cx="1808162" cy="3297238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42"/>
          <p:cNvSpPr txBox="1"/>
          <p:nvPr/>
        </p:nvSpPr>
        <p:spPr>
          <a:xfrm>
            <a:off x="1953250" y="5958408"/>
            <a:ext cx="7155254" cy="89959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600"/>
              <a:buFont typeface="Calibri"/>
              <a:buNone/>
            </a:pPr>
            <a:r>
              <a:rPr b="0" i="0" lang="en-US" sz="36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cse101@lpu.co.in</a:t>
            </a:r>
            <a:endParaRPr b="0" i="0" sz="1400" u="none" cap="none" strike="noStrike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4" name="Google Shape;34;p42"/>
          <p:cNvCxnSpPr/>
          <p:nvPr/>
        </p:nvCxnSpPr>
        <p:spPr>
          <a:xfrm>
            <a:off x="755576" y="4077072"/>
            <a:ext cx="7056784" cy="0"/>
          </a:xfrm>
          <a:prstGeom prst="straightConnector1">
            <a:avLst/>
          </a:prstGeom>
          <a:noFill/>
          <a:ln cap="flat" cmpd="sng" w="381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509"/>
              </a:srgbClr>
            </a:outerShdw>
          </a:effectLst>
        </p:spPr>
      </p:cxnSp>
      <p:sp>
        <p:nvSpPr>
          <p:cNvPr id="35" name="Google Shape;35;p42"/>
          <p:cNvSpPr txBox="1"/>
          <p:nvPr>
            <p:ph type="title"/>
          </p:nvPr>
        </p:nvSpPr>
        <p:spPr>
          <a:xfrm>
            <a:off x="685800" y="4114800"/>
            <a:ext cx="7155254" cy="16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4400"/>
              <a:buFont typeface="Calibri"/>
              <a:buNone/>
              <a:defRPr>
                <a:solidFill>
                  <a:srgbClr val="C000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43"/>
          <p:cNvSpPr txBox="1"/>
          <p:nvPr>
            <p:ph idx="1" type="body"/>
          </p:nvPr>
        </p:nvSpPr>
        <p:spPr>
          <a:xfrm>
            <a:off x="0" y="685800"/>
            <a:ext cx="6400800" cy="5486400"/>
          </a:xfrm>
          <a:prstGeom prst="rect">
            <a:avLst/>
          </a:prstGeom>
          <a:solidFill>
            <a:srgbClr val="FFE593"/>
          </a:soli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8" name="Google Shape;38;p43"/>
          <p:cNvSpPr txBox="1"/>
          <p:nvPr>
            <p:ph idx="2" type="body"/>
          </p:nvPr>
        </p:nvSpPr>
        <p:spPr>
          <a:xfrm>
            <a:off x="6553200" y="685800"/>
            <a:ext cx="2590800" cy="54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 showMasterSp="0">
  <p:cSld name="1_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44"/>
          <p:cNvSpPr/>
          <p:nvPr/>
        </p:nvSpPr>
        <p:spPr>
          <a:xfrm>
            <a:off x="6705600" y="838200"/>
            <a:ext cx="24384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41" name="Google Shape;41;p44"/>
          <p:cNvSpPr txBox="1"/>
          <p:nvPr>
            <p:ph idx="1" type="body"/>
          </p:nvPr>
        </p:nvSpPr>
        <p:spPr>
          <a:xfrm>
            <a:off x="0" y="6553200"/>
            <a:ext cx="27432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Arial"/>
              <a:buNone/>
              <a:defRPr sz="1200">
                <a:solidFill>
                  <a:srgbClr val="7F7F7F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-3048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7F7F"/>
              </a:buClr>
              <a:buSzPts val="1200"/>
              <a:buChar char="–"/>
              <a:defRPr sz="1200">
                <a:solidFill>
                  <a:srgbClr val="7F7F7F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indent="-304800" lvl="2" marL="1371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7F7F"/>
              </a:buClr>
              <a:buSzPts val="1200"/>
              <a:buChar char="•"/>
              <a:defRPr sz="1200">
                <a:solidFill>
                  <a:srgbClr val="7F7F7F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indent="-304800" lvl="3" marL="18288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7F7F"/>
              </a:buClr>
              <a:buSzPts val="1200"/>
              <a:buChar char="–"/>
              <a:defRPr sz="1200">
                <a:solidFill>
                  <a:srgbClr val="7F7F7F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indent="-304800" lvl="4" marL="22860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7F7F"/>
              </a:buClr>
              <a:buSzPts val="1200"/>
              <a:buChar char="»"/>
              <a:defRPr sz="1200">
                <a:solidFill>
                  <a:srgbClr val="7F7F7F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Section Header">
  <p:cSld name="2_Section Header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3;p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55576" y="635818"/>
            <a:ext cx="1808162" cy="3297238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45"/>
          <p:cNvSpPr txBox="1"/>
          <p:nvPr/>
        </p:nvSpPr>
        <p:spPr>
          <a:xfrm>
            <a:off x="1953250" y="5958408"/>
            <a:ext cx="7155254" cy="89959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600"/>
              <a:buFont typeface="Calibri"/>
              <a:buNone/>
            </a:pPr>
            <a:r>
              <a:rPr b="0" i="0" lang="en-US" sz="36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cse101@lpu.co.in</a:t>
            </a:r>
            <a:endParaRPr b="0" i="0" sz="1400" u="none" cap="none" strike="noStrike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5" name="Google Shape;45;p45"/>
          <p:cNvCxnSpPr/>
          <p:nvPr/>
        </p:nvCxnSpPr>
        <p:spPr>
          <a:xfrm>
            <a:off x="755576" y="4077072"/>
            <a:ext cx="7056784" cy="0"/>
          </a:xfrm>
          <a:prstGeom prst="straightConnector1">
            <a:avLst/>
          </a:prstGeom>
          <a:noFill/>
          <a:ln cap="flat" cmpd="sng" w="381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509"/>
              </a:srgbClr>
            </a:outerShdw>
          </a:effectLst>
        </p:spPr>
      </p:cxnSp>
      <p:sp>
        <p:nvSpPr>
          <p:cNvPr id="46" name="Google Shape;46;p45"/>
          <p:cNvSpPr txBox="1"/>
          <p:nvPr>
            <p:ph type="title"/>
          </p:nvPr>
        </p:nvSpPr>
        <p:spPr>
          <a:xfrm>
            <a:off x="685800" y="4114800"/>
            <a:ext cx="7155254" cy="16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10" Type="http://schemas.openxmlformats.org/officeDocument/2006/relationships/theme" Target="../theme/theme2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34119" y="0"/>
            <a:ext cx="9124950" cy="94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34119" y="0"/>
            <a:ext cx="9124950" cy="94297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3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37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4" name="Google Shape;14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34119" y="0"/>
            <a:ext cx="9124950" cy="94297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37"/>
          <p:cNvSpPr txBox="1"/>
          <p:nvPr/>
        </p:nvSpPr>
        <p:spPr>
          <a:xfrm>
            <a:off x="0" y="6553200"/>
            <a:ext cx="27432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7F7F7F"/>
                </a:solidFill>
                <a:latin typeface="Arial Black"/>
                <a:ea typeface="Arial Black"/>
                <a:cs typeface="Arial Black"/>
                <a:sym typeface="Arial Black"/>
              </a:rPr>
              <a:t>©LPU CSE101 C Programming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7F7F7F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vmlDrawing" Target="../drawings/vmlDrawing2.vml"/><Relationship Id="rId4" Type="http://schemas.openxmlformats.org/officeDocument/2006/relationships/oleObject" Target="../embeddings/oleObject2.bin"/><Relationship Id="rId5" Type="http://schemas.openxmlformats.org/officeDocument/2006/relationships/oleObject" Target="../embeddings/oleObject2.bin"/><Relationship Id="rId6" Type="http://schemas.openxmlformats.org/officeDocument/2006/relationships/image" Target="../media/image18.png"/><Relationship Id="rId7" Type="http://schemas.openxmlformats.org/officeDocument/2006/relationships/image" Target="../media/image1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vmlDrawing" Target="../drawings/vmlDrawing3.vml"/><Relationship Id="rId4" Type="http://schemas.openxmlformats.org/officeDocument/2006/relationships/image" Target="../media/image1.jpg"/><Relationship Id="rId5" Type="http://schemas.openxmlformats.org/officeDocument/2006/relationships/oleObject" Target="../embeddings/oleObject3.bin"/><Relationship Id="rId6" Type="http://schemas.openxmlformats.org/officeDocument/2006/relationships/oleObject" Target="../embeddings/oleObject3.bin"/><Relationship Id="rId7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vmlDrawing" Target="../drawings/vmlDrawing4.vml"/><Relationship Id="rId4" Type="http://schemas.openxmlformats.org/officeDocument/2006/relationships/oleObject" Target="../embeddings/oleObject4.bin"/><Relationship Id="rId5" Type="http://schemas.openxmlformats.org/officeDocument/2006/relationships/oleObject" Target="../embeddings/oleObject4.bin"/><Relationship Id="rId6" Type="http://schemas.openxmlformats.org/officeDocument/2006/relationships/image" Target="../media/image2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vmlDrawing" Target="../drawings/vmlDrawing5.vml"/><Relationship Id="rId4" Type="http://schemas.openxmlformats.org/officeDocument/2006/relationships/image" Target="../media/image1.jpg"/><Relationship Id="rId5" Type="http://schemas.openxmlformats.org/officeDocument/2006/relationships/oleObject" Target="../embeddings/oleObject5.bin"/><Relationship Id="rId6" Type="http://schemas.openxmlformats.org/officeDocument/2006/relationships/oleObject" Target="../embeddings/oleObject5.bin"/><Relationship Id="rId7" Type="http://schemas.openxmlformats.org/officeDocument/2006/relationships/image" Target="../media/image1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0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6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vmlDrawing" Target="../drawings/vmlDrawing6.vml"/><Relationship Id="rId4" Type="http://schemas.openxmlformats.org/officeDocument/2006/relationships/oleObject" Target="../embeddings/oleObject6.bin"/><Relationship Id="rId5" Type="http://schemas.openxmlformats.org/officeDocument/2006/relationships/oleObject" Target="../embeddings/oleObject6.bin"/><Relationship Id="rId6" Type="http://schemas.openxmlformats.org/officeDocument/2006/relationships/image" Target="../media/image1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vmlDrawing" Target="../drawings/vmlDrawing7.vml"/><Relationship Id="rId4" Type="http://schemas.openxmlformats.org/officeDocument/2006/relationships/oleObject" Target="../embeddings/oleObject7.bin"/><Relationship Id="rId5" Type="http://schemas.openxmlformats.org/officeDocument/2006/relationships/oleObject" Target="../embeddings/oleObject7.bin"/><Relationship Id="rId6" Type="http://schemas.openxmlformats.org/officeDocument/2006/relationships/image" Target="../media/image23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jpg"/><Relationship Id="rId4" Type="http://schemas.openxmlformats.org/officeDocument/2006/relationships/image" Target="../media/image9.jpg"/><Relationship Id="rId5" Type="http://schemas.openxmlformats.org/officeDocument/2006/relationships/image" Target="../media/image7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vmlDrawing" Target="../drawings/vmlDrawing1.vml"/><Relationship Id="rId4" Type="http://schemas.openxmlformats.org/officeDocument/2006/relationships/oleObject" Target="../embeddings/oleObject1.bin"/><Relationship Id="rId5" Type="http://schemas.openxmlformats.org/officeDocument/2006/relationships/oleObject" Target="../embeddings/oleObject1.bin"/><Relationship Id="rId6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CSE101-Lec#6-Part-2</a:t>
            </a:r>
            <a:endParaRPr/>
          </a:p>
        </p:txBody>
      </p:sp>
      <p:sp>
        <p:nvSpPr>
          <p:cNvPr id="52" name="Google Shape;52;p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Char char="•"/>
            </a:pPr>
            <a:r>
              <a:rPr lang="en-US"/>
              <a:t>Control Structures[Repetition structures/ or Looping statements/ or Iterative statements]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Loop statements</a:t>
            </a:r>
            <a:endParaRPr/>
          </a:p>
        </p:txBody>
      </p:sp>
      <p:sp>
        <p:nvSpPr>
          <p:cNvPr id="120" name="Google Shape;120;p9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Char char="•"/>
            </a:pPr>
            <a:r>
              <a:rPr lang="en-US" sz="2800"/>
              <a:t>C provides three loop statements:</a:t>
            </a:r>
            <a:endParaRPr/>
          </a:p>
          <a:p>
            <a:pPr indent="-1651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</a:pPr>
            <a:r>
              <a:t/>
            </a:r>
            <a:endParaRPr sz="2800">
              <a:solidFill>
                <a:schemeClr val="accent2"/>
              </a:solidFill>
            </a:endParaRPr>
          </a:p>
          <a:p>
            <a:pPr indent="-3429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alibri"/>
              <a:buNone/>
            </a:pPr>
            <a:r>
              <a:t/>
            </a:r>
            <a:endParaRPr sz="2800"/>
          </a:p>
          <a:p>
            <a:pPr indent="-3429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alibri"/>
              <a:buNone/>
            </a:pPr>
            <a:r>
              <a:t/>
            </a:r>
            <a:endParaRPr sz="2800"/>
          </a:p>
        </p:txBody>
      </p:sp>
      <p:pic>
        <p:nvPicPr>
          <p:cNvPr id="121" name="Google Shape;121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2000" y="2590800"/>
            <a:ext cx="7467600" cy="3235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4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Loop statements</a:t>
            </a:r>
            <a:endParaRPr/>
          </a:p>
        </p:txBody>
      </p:sp>
      <p:sp>
        <p:nvSpPr>
          <p:cNvPr id="127" name="Google Shape;127;p48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alibri"/>
              <a:buNone/>
            </a:pPr>
            <a:r>
              <a:t/>
            </a:r>
            <a:endParaRPr sz="2800"/>
          </a:p>
          <a:p>
            <a:pPr indent="-3429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alibri"/>
              <a:buNone/>
            </a:pPr>
            <a:r>
              <a:t/>
            </a:r>
            <a:endParaRPr sz="2800"/>
          </a:p>
        </p:txBody>
      </p:sp>
      <p:pic>
        <p:nvPicPr>
          <p:cNvPr id="128" name="Google Shape;128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106905"/>
            <a:ext cx="9144000" cy="55586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0"/>
          <p:cNvSpPr txBox="1"/>
          <p:nvPr>
            <p:ph type="title"/>
          </p:nvPr>
        </p:nvSpPr>
        <p:spPr>
          <a:xfrm>
            <a:off x="457200" y="533400"/>
            <a:ext cx="8229600" cy="8842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The “</a:t>
            </a: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while</a:t>
            </a:r>
            <a:r>
              <a:rPr lang="en-US"/>
              <a:t>” Statement in C</a:t>
            </a:r>
            <a:endParaRPr/>
          </a:p>
        </p:txBody>
      </p:sp>
      <p:sp>
        <p:nvSpPr>
          <p:cNvPr id="134" name="Google Shape;134;p10"/>
          <p:cNvSpPr txBox="1"/>
          <p:nvPr>
            <p:ph idx="1" type="body"/>
          </p:nvPr>
        </p:nvSpPr>
        <p:spPr>
          <a:xfrm>
            <a:off x="304800" y="1524000"/>
            <a:ext cx="8534400" cy="5000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</a:pPr>
            <a:r>
              <a:rPr lang="en-US" sz="2800"/>
              <a:t>The syntax of </a:t>
            </a:r>
            <a:r>
              <a:rPr b="1" lang="en-US" sz="2800">
                <a:latin typeface="Courier New"/>
                <a:ea typeface="Courier New"/>
                <a:cs typeface="Courier New"/>
                <a:sym typeface="Courier New"/>
              </a:rPr>
              <a:t>while</a:t>
            </a:r>
            <a:r>
              <a:rPr lang="en-US" sz="2800"/>
              <a:t> statement in C: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alibri"/>
              <a:buNone/>
            </a:pPr>
            <a:r>
              <a:rPr lang="en-US" sz="2800"/>
              <a:t>	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alibri"/>
              <a:buNone/>
            </a:pPr>
            <a:r>
              <a:t/>
            </a:r>
            <a:endParaRPr sz="2800"/>
          </a:p>
          <a:p>
            <a:pPr indent="-3429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alibri"/>
              <a:buNone/>
            </a:pPr>
            <a:r>
              <a:t/>
            </a:r>
            <a:endParaRPr sz="2800"/>
          </a:p>
          <a:p>
            <a:pPr indent="-3429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alibri"/>
              <a:buNone/>
            </a:pPr>
            <a:r>
              <a:t/>
            </a:r>
            <a:endParaRPr sz="2800"/>
          </a:p>
        </p:txBody>
      </p:sp>
      <p:grpSp>
        <p:nvGrpSpPr>
          <p:cNvPr id="135" name="Google Shape;135;p10"/>
          <p:cNvGrpSpPr/>
          <p:nvPr/>
        </p:nvGrpSpPr>
        <p:grpSpPr>
          <a:xfrm>
            <a:off x="152400" y="2133600"/>
            <a:ext cx="5029200" cy="2057400"/>
            <a:chOff x="1147762" y="1981200"/>
            <a:chExt cx="5029200" cy="1905000"/>
          </a:xfrm>
        </p:grpSpPr>
        <p:sp>
          <p:nvSpPr>
            <p:cNvPr id="136" name="Google Shape;136;p10"/>
            <p:cNvSpPr/>
            <p:nvPr/>
          </p:nvSpPr>
          <p:spPr>
            <a:xfrm>
              <a:off x="1147762" y="1981200"/>
              <a:ext cx="5029200" cy="1905000"/>
            </a:xfrm>
            <a:prstGeom prst="verticalScroll">
              <a:avLst>
                <a:gd fmla="val 18730" name="adj"/>
              </a:avLst>
            </a:prstGeom>
            <a:solidFill>
              <a:schemeClr val="lt1"/>
            </a:solidFill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C00000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-US" sz="2000" u="none" cap="none" strike="noStrike">
                  <a:solidFill>
                    <a:srgbClr val="C000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while </a:t>
              </a:r>
              <a:r>
                <a:rPr b="0" i="0" lang="en-US" sz="2000" u="none" cap="none" strike="noStrike">
                  <a:solidFill>
                    <a:srgbClr val="C00000"/>
                  </a:solidFill>
                  <a:latin typeface="Calibri"/>
                  <a:ea typeface="Calibri"/>
                  <a:cs typeface="Calibri"/>
                  <a:sym typeface="Calibri"/>
                </a:rPr>
                <a:t>(loop repetition condition){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-US" sz="2000" u="none" cap="none" strike="noStrike">
                  <a:solidFill>
                    <a:srgbClr val="C00000"/>
                  </a:solidFill>
                  <a:latin typeface="Calibri"/>
                  <a:ea typeface="Calibri"/>
                  <a:cs typeface="Calibri"/>
                  <a:sym typeface="Calibri"/>
                </a:rPr>
                <a:t>    statement;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-US" sz="2000" u="none" cap="none" strike="noStrike">
                  <a:solidFill>
                    <a:srgbClr val="C00000"/>
                  </a:solidFill>
                  <a:latin typeface="Calibri"/>
                  <a:ea typeface="Calibri"/>
                  <a:cs typeface="Calibri"/>
                  <a:sym typeface="Calibri"/>
                </a:rPr>
                <a:t>    updating control;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rgbClr val="C00000"/>
                  </a:solidFill>
                  <a:latin typeface="Calibri"/>
                  <a:ea typeface="Calibri"/>
                  <a:cs typeface="Calibri"/>
                  <a:sym typeface="Calibri"/>
                </a:rPr>
                <a:t>}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" name="Google Shape;137;p10"/>
            <p:cNvSpPr txBox="1"/>
            <p:nvPr/>
          </p:nvSpPr>
          <p:spPr>
            <a:xfrm>
              <a:off x="2819400" y="1981200"/>
              <a:ext cx="1447800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en-US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Syntax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8" name="Google Shape;138;p10"/>
          <p:cNvSpPr/>
          <p:nvPr/>
        </p:nvSpPr>
        <p:spPr>
          <a:xfrm>
            <a:off x="5257800" y="2133600"/>
            <a:ext cx="3581400" cy="39624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139" name="Google Shape;139;p10"/>
          <p:cNvGraphicFramePr/>
          <p:nvPr/>
        </p:nvGraphicFramePr>
        <p:xfrm>
          <a:off x="5181600" y="2057400"/>
          <a:ext cx="3638550" cy="4038600"/>
        </p:xfrm>
        <a:graphic>
          <a:graphicData uri="http://schemas.openxmlformats.org/presentationml/2006/ole">
            <mc:AlternateContent>
              <mc:Choice Requires="v">
                <p:oleObj r:id="rId4" imgH="4038600" imgW="3638550" progId="" spid="_x0000_s1">
                  <p:embed/>
                </p:oleObj>
              </mc:Choice>
              <mc:Fallback>
                <p:oleObj r:id="rId5" imgH="4038600" imgW="3638550" progId="">
                  <p:embed/>
                  <p:pic>
                    <p:nvPicPr>
                      <p:cNvPr id="139" name="Google Shape;139;p10"/>
                      <p:cNvPicPr preferRelativeResize="0"/>
                      <p:nvPr/>
                    </p:nvPicPr>
                    <p:blipFill rotWithShape="1">
                      <a:blip r:embed="rId6">
                        <a:alphaModFix/>
                      </a:blip>
                      <a:srcRect b="0" l="0" r="0" t="0"/>
                      <a:stretch/>
                    </p:blipFill>
                    <p:spPr>
                      <a:xfrm>
                        <a:off x="5181600" y="2057400"/>
                        <a:ext cx="3638550" cy="4038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descr="http://www.illustration.com.au/images/web/How-to-do-Push-ups.jpg" id="140" name="Google Shape;140;p1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0" y="4343400"/>
            <a:ext cx="3733800" cy="2514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10"/>
          <p:cNvSpPr txBox="1"/>
          <p:nvPr/>
        </p:nvSpPr>
        <p:spPr>
          <a:xfrm>
            <a:off x="2514600" y="5525869"/>
            <a:ext cx="2590800" cy="646331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While fatigue level is not reached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1"/>
          <p:cNvSpPr txBox="1"/>
          <p:nvPr/>
        </p:nvSpPr>
        <p:spPr>
          <a:xfrm>
            <a:off x="1447800" y="1051463"/>
            <a:ext cx="5181600" cy="1366528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while(</a:t>
            </a:r>
            <a:r>
              <a:rPr b="1" i="0" lang="en-US" sz="18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loop repetition condition</a:t>
            </a:r>
            <a:r>
              <a:rPr b="1" i="0" lang="en-US" sz="1800" u="none" cap="none" strike="noStrike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1" i="0" sz="1800" u="none" cap="none" strike="noStrike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Statements;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i="0" sz="18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47" name="Google Shape;147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ourier New"/>
              <a:buNone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while</a:t>
            </a:r>
            <a:r>
              <a:rPr lang="en-US"/>
              <a:t> statement</a:t>
            </a:r>
            <a:endParaRPr/>
          </a:p>
        </p:txBody>
      </p:sp>
      <p:sp>
        <p:nvSpPr>
          <p:cNvPr id="148" name="Google Shape;148;p11"/>
          <p:cNvSpPr/>
          <p:nvPr/>
        </p:nvSpPr>
        <p:spPr>
          <a:xfrm>
            <a:off x="471985" y="2590800"/>
            <a:ext cx="7696200" cy="39703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Loop repetition condition </a:t>
            </a:r>
            <a:r>
              <a:rPr b="0" i="0" lang="en-US" sz="28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is the condition which controls the loop.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The </a:t>
            </a:r>
            <a:r>
              <a:rPr b="1" i="1" lang="en-US" sz="28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statement</a:t>
            </a:r>
            <a:r>
              <a:rPr b="0" i="0" lang="en-US" sz="28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 is repeated as long as the loop repetition condition is </a:t>
            </a:r>
            <a:r>
              <a:rPr b="1" i="0" lang="en-US" sz="28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true</a:t>
            </a:r>
            <a:r>
              <a:rPr b="0" i="0" lang="en-US" sz="28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A loop is called an </a:t>
            </a:r>
            <a:r>
              <a:rPr b="1" i="0" lang="en-US" sz="28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infinite loop</a:t>
            </a:r>
            <a:r>
              <a:rPr b="0" i="0" lang="en-US" sz="28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 if the loop repetition condition is always true.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while loop is known as entry controlled loop, as condition is checked at the beginning/ or entry point </a:t>
            </a:r>
            <a:endParaRPr b="0" i="0" sz="2800" u="none" cap="none" strike="noStrik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" name="Google Shape;153;p12"/>
          <p:cNvGrpSpPr/>
          <p:nvPr/>
        </p:nvGrpSpPr>
        <p:grpSpPr>
          <a:xfrm>
            <a:off x="1676400" y="3048000"/>
            <a:ext cx="6896100" cy="3494627"/>
            <a:chOff x="2019300" y="3048000"/>
            <a:chExt cx="6896100" cy="3494627"/>
          </a:xfrm>
        </p:grpSpPr>
        <p:pic>
          <p:nvPicPr>
            <p:cNvPr descr="http://www.illustration.com.au/images/web/How-to-do-Push-ups.jpg" id="154" name="Google Shape;154;p1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914900" y="3048000"/>
              <a:ext cx="4000500" cy="325040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5" name="Google Shape;155;p12"/>
            <p:cNvSpPr txBox="1"/>
            <p:nvPr/>
          </p:nvSpPr>
          <p:spPr>
            <a:xfrm>
              <a:off x="2019300" y="5896296"/>
              <a:ext cx="2895600" cy="646331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Do TEN push ups imposes a count condition</a:t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6" name="Google Shape;156;p1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ourier New"/>
              <a:buNone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while</a:t>
            </a:r>
            <a:r>
              <a:rPr lang="en-US">
                <a:latin typeface="Trebuchet MS"/>
                <a:ea typeface="Trebuchet MS"/>
                <a:cs typeface="Trebuchet MS"/>
                <a:sym typeface="Trebuchet MS"/>
              </a:rPr>
              <a:t> statement</a:t>
            </a:r>
            <a:endParaRPr/>
          </a:p>
        </p:txBody>
      </p:sp>
      <p:sp>
        <p:nvSpPr>
          <p:cNvPr id="157" name="Google Shape;157;p12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</a:pPr>
            <a:r>
              <a:rPr b="1" lang="en-US" sz="2000"/>
              <a:t>Example: </a:t>
            </a:r>
            <a:r>
              <a:rPr lang="en-US" sz="2000"/>
              <a:t>This while statement prints numbers 10 down to 1</a:t>
            </a:r>
            <a:endParaRPr sz="2000"/>
          </a:p>
        </p:txBody>
      </p:sp>
      <p:sp>
        <p:nvSpPr>
          <p:cNvPr id="158" name="Google Shape;158;p12"/>
          <p:cNvSpPr/>
          <p:nvPr/>
        </p:nvSpPr>
        <p:spPr>
          <a:xfrm>
            <a:off x="4953000" y="1981200"/>
            <a:ext cx="3962400" cy="46482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12"/>
          <p:cNvSpPr txBox="1"/>
          <p:nvPr/>
        </p:nvSpPr>
        <p:spPr>
          <a:xfrm>
            <a:off x="0" y="1981200"/>
            <a:ext cx="4572000" cy="3360920"/>
          </a:xfrm>
          <a:prstGeom prst="rect">
            <a:avLst/>
          </a:prstGeom>
          <a:gradFill>
            <a:gsLst>
              <a:gs pos="0">
                <a:srgbClr val="8EB5FF"/>
              </a:gs>
              <a:gs pos="35000">
                <a:srgbClr val="B1C9FF"/>
              </a:gs>
              <a:gs pos="100000">
                <a:srgbClr val="E0EBFF"/>
              </a:gs>
            </a:gsLst>
            <a:lin ang="16200000" scaled="0"/>
          </a:gradFill>
          <a:ln cap="flat" cmpd="sng" w="9525">
            <a:solidFill>
              <a:srgbClr val="096CC5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254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#include&lt;stdio.h&gt;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int main()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int n=10;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while (n&gt;0){</a:t>
            </a:r>
            <a:endParaRPr b="1" i="0" sz="18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printf(“%d ”, n);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n=n-1;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}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return 0;</a:t>
            </a:r>
            <a:endParaRPr b="1" i="0" sz="18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0" i="0" sz="18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graphicFrame>
        <p:nvGraphicFramePr>
          <p:cNvPr id="160" name="Google Shape;160;p12"/>
          <p:cNvGraphicFramePr/>
          <p:nvPr/>
        </p:nvGraphicFramePr>
        <p:xfrm>
          <a:off x="4953000" y="1905000"/>
          <a:ext cx="3962400" cy="4800600"/>
        </p:xfrm>
        <a:graphic>
          <a:graphicData uri="http://schemas.openxmlformats.org/presentationml/2006/ole">
            <mc:AlternateContent>
              <mc:Choice Requires="v">
                <p:oleObj r:id="rId5" imgH="4800600" imgW="3962400" progId="" spid="_x0000_s1">
                  <p:embed/>
                </p:oleObj>
              </mc:Choice>
              <mc:Fallback>
                <p:oleObj r:id="rId6" imgH="4800600" imgW="3962400" progId="">
                  <p:embed/>
                  <p:pic>
                    <p:nvPicPr>
                      <p:cNvPr id="160" name="Google Shape;160;p12"/>
                      <p:cNvPicPr preferRelativeResize="0"/>
                      <p:nvPr/>
                    </p:nvPicPr>
                    <p:blipFill rotWithShape="1">
                      <a:blip r:embed="rId7">
                        <a:alphaModFix/>
                      </a:blip>
                      <a:srcRect b="0" l="0" r="0" t="0"/>
                      <a:stretch/>
                    </p:blipFill>
                    <p:spPr>
                      <a:xfrm>
                        <a:off x="4953000" y="1905000"/>
                        <a:ext cx="3962400" cy="4800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1" name="Google Shape;161;p12"/>
          <p:cNvSpPr/>
          <p:nvPr/>
        </p:nvSpPr>
        <p:spPr>
          <a:xfrm>
            <a:off x="5486400" y="3048000"/>
            <a:ext cx="3048000" cy="35052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12"/>
          <p:cNvSpPr txBox="1"/>
          <p:nvPr/>
        </p:nvSpPr>
        <p:spPr>
          <a:xfrm>
            <a:off x="0" y="5250359"/>
            <a:ext cx="4572000" cy="40011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10 9 8 7 6 5 4 3 2 1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/>
              <a:t>Q1</a:t>
            </a:r>
            <a:endParaRPr/>
          </a:p>
        </p:txBody>
      </p:sp>
      <p:sp>
        <p:nvSpPr>
          <p:cNvPr id="169" name="Google Shape;169;p25"/>
          <p:cNvSpPr txBox="1"/>
          <p:nvPr>
            <p:ph idx="1" type="body"/>
          </p:nvPr>
        </p:nvSpPr>
        <p:spPr>
          <a:xfrm>
            <a:off x="457200" y="1214438"/>
            <a:ext cx="8229600" cy="49117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0000" lnSpcReduction="20000"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ct val="142857"/>
              <a:buNone/>
            </a:pPr>
            <a:r>
              <a:rPr lang="en-US"/>
              <a:t>How many times i value is checked in the following C code?</a:t>
            </a:r>
            <a:endParaRPr/>
          </a:p>
          <a:p>
            <a:pPr indent="0" lvl="0" marL="254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ct val="142857"/>
              <a:buNone/>
            </a:pPr>
            <a:r>
              <a:rPr lang="en-US"/>
              <a:t>    #include &lt;stdio.h&gt;</a:t>
            </a:r>
            <a:endParaRPr/>
          </a:p>
          <a:p>
            <a:pPr indent="0" lvl="0" marL="254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ct val="142857"/>
              <a:buNone/>
            </a:pPr>
            <a:r>
              <a:rPr lang="en-US"/>
              <a:t>    int main()</a:t>
            </a:r>
            <a:endParaRPr/>
          </a:p>
          <a:p>
            <a:pPr indent="0" lvl="0" marL="254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ct val="142857"/>
              <a:buNone/>
            </a:pPr>
            <a:r>
              <a:rPr lang="en-US"/>
              <a:t>    {</a:t>
            </a:r>
            <a:endParaRPr/>
          </a:p>
          <a:p>
            <a:pPr indent="0" lvl="0" marL="254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ct val="142857"/>
              <a:buNone/>
            </a:pPr>
            <a:r>
              <a:rPr lang="en-US"/>
              <a:t>        int i = 0;</a:t>
            </a:r>
            <a:endParaRPr/>
          </a:p>
          <a:p>
            <a:pPr indent="0" lvl="0" marL="254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ct val="142857"/>
              <a:buNone/>
            </a:pPr>
            <a:r>
              <a:rPr lang="en-US"/>
              <a:t>        while (i &lt; 3)</a:t>
            </a:r>
            <a:endParaRPr/>
          </a:p>
          <a:p>
            <a:pPr indent="0" lvl="0" marL="254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ct val="142857"/>
              <a:buNone/>
            </a:pPr>
            <a:r>
              <a:rPr lang="en-US"/>
              <a:t>            i++;</a:t>
            </a:r>
            <a:endParaRPr/>
          </a:p>
          <a:p>
            <a:pPr indent="0" lvl="0" marL="254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ct val="142857"/>
              <a:buNone/>
            </a:pPr>
            <a:r>
              <a:rPr lang="en-US"/>
              <a:t>        printf("In while loop\n");</a:t>
            </a:r>
            <a:endParaRPr/>
          </a:p>
          <a:p>
            <a:pPr indent="0" lvl="0" marL="254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ct val="142857"/>
              <a:buNone/>
            </a:pPr>
            <a:r>
              <a:rPr lang="en-US"/>
              <a:t>    }</a:t>
            </a:r>
            <a:endParaRPr/>
          </a:p>
          <a:p>
            <a:pPr indent="0" lvl="0" marL="254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ct val="142857"/>
              <a:buNone/>
            </a:pPr>
            <a:r>
              <a:rPr lang="en-US"/>
              <a:t>A. 2</a:t>
            </a:r>
            <a:endParaRPr/>
          </a:p>
          <a:p>
            <a:pPr indent="0" lvl="0" marL="254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ct val="142857"/>
              <a:buNone/>
            </a:pPr>
            <a:r>
              <a:rPr lang="en-US"/>
              <a:t>B. 3</a:t>
            </a:r>
            <a:endParaRPr/>
          </a:p>
          <a:p>
            <a:pPr indent="0" lvl="0" marL="254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ct val="142857"/>
              <a:buNone/>
            </a:pPr>
            <a:r>
              <a:rPr lang="en-US"/>
              <a:t>C. 4</a:t>
            </a:r>
            <a:endParaRPr/>
          </a:p>
          <a:p>
            <a:pPr indent="0" lvl="0" marL="254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ct val="142857"/>
              <a:buNone/>
            </a:pPr>
            <a:r>
              <a:rPr lang="en-US"/>
              <a:t>D. 1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6"/>
          <p:cNvSpPr txBox="1"/>
          <p:nvPr>
            <p:ph type="title"/>
          </p:nvPr>
        </p:nvSpPr>
        <p:spPr>
          <a:xfrm>
            <a:off x="457200" y="274638"/>
            <a:ext cx="8229600" cy="6397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5454"/>
              <a:buNone/>
            </a:pPr>
            <a:r>
              <a:rPr lang="en-US"/>
              <a:t>Q2</a:t>
            </a:r>
            <a:endParaRPr/>
          </a:p>
        </p:txBody>
      </p:sp>
      <p:sp>
        <p:nvSpPr>
          <p:cNvPr id="175" name="Google Shape;175;p26"/>
          <p:cNvSpPr txBox="1"/>
          <p:nvPr>
            <p:ph idx="1" type="body"/>
          </p:nvPr>
        </p:nvSpPr>
        <p:spPr>
          <a:xfrm>
            <a:off x="457200" y="914400"/>
            <a:ext cx="8229600" cy="52117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62500" lnSpcReduction="20000"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ct val="160000"/>
              <a:buNone/>
            </a:pPr>
            <a:r>
              <a:rPr lang="en-US"/>
              <a:t>What will be the output of the following C code?</a:t>
            </a:r>
            <a:endParaRPr/>
          </a:p>
          <a:p>
            <a:pPr indent="0" lvl="0" marL="254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ct val="160000"/>
              <a:buNone/>
            </a:pPr>
            <a:r>
              <a:rPr lang="en-US"/>
              <a:t>    #include &lt;stdio.h&gt;</a:t>
            </a:r>
            <a:endParaRPr/>
          </a:p>
          <a:p>
            <a:pPr indent="0" lvl="0" marL="254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ct val="160000"/>
              <a:buNone/>
            </a:pPr>
            <a:r>
              <a:rPr lang="en-US"/>
              <a:t>    int main()</a:t>
            </a:r>
            <a:endParaRPr/>
          </a:p>
          <a:p>
            <a:pPr indent="0" lvl="0" marL="254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ct val="160000"/>
              <a:buNone/>
            </a:pPr>
            <a:r>
              <a:rPr lang="en-US"/>
              <a:t>    {</a:t>
            </a:r>
            <a:endParaRPr/>
          </a:p>
          <a:p>
            <a:pPr indent="0" lvl="0" marL="254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ct val="160000"/>
              <a:buNone/>
            </a:pPr>
            <a:r>
              <a:rPr lang="en-US"/>
              <a:t>        int i = 0;</a:t>
            </a:r>
            <a:endParaRPr/>
          </a:p>
          <a:p>
            <a:pPr indent="0" lvl="0" marL="254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ct val="160000"/>
              <a:buNone/>
            </a:pPr>
            <a:r>
              <a:rPr lang="en-US"/>
              <a:t>        while (++i)</a:t>
            </a:r>
            <a:endParaRPr/>
          </a:p>
          <a:p>
            <a:pPr indent="0" lvl="0" marL="254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ct val="160000"/>
              <a:buNone/>
            </a:pPr>
            <a:r>
              <a:rPr lang="en-US"/>
              <a:t>        {</a:t>
            </a:r>
            <a:endParaRPr/>
          </a:p>
          <a:p>
            <a:pPr indent="0" lvl="0" marL="254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ct val="160000"/>
              <a:buNone/>
            </a:pPr>
            <a:r>
              <a:rPr lang="en-US"/>
              <a:t>            printf("H");</a:t>
            </a:r>
            <a:endParaRPr/>
          </a:p>
          <a:p>
            <a:pPr indent="0" lvl="0" marL="254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ct val="160000"/>
              <a:buNone/>
            </a:pPr>
            <a:r>
              <a:rPr lang="en-US"/>
              <a:t>        }</a:t>
            </a:r>
            <a:endParaRPr/>
          </a:p>
          <a:p>
            <a:pPr indent="0" lvl="0" marL="254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ct val="160000"/>
              <a:buNone/>
            </a:pPr>
            <a:r>
              <a:rPr lang="en-US"/>
              <a:t>        return 0;</a:t>
            </a:r>
            <a:endParaRPr/>
          </a:p>
          <a:p>
            <a:pPr indent="0" lvl="0" marL="254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ct val="160000"/>
              <a:buNone/>
            </a:pPr>
            <a:r>
              <a:rPr lang="en-US"/>
              <a:t>    }</a:t>
            </a:r>
            <a:endParaRPr/>
          </a:p>
          <a:p>
            <a:pPr indent="0" lvl="0" marL="254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ct val="160000"/>
              <a:buNone/>
            </a:pPr>
            <a:r>
              <a:rPr lang="en-US"/>
              <a:t>A. H</a:t>
            </a:r>
            <a:endParaRPr/>
          </a:p>
          <a:p>
            <a:pPr indent="0" lvl="0" marL="254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ct val="160000"/>
              <a:buNone/>
            </a:pPr>
            <a:r>
              <a:rPr lang="en-US"/>
              <a:t>B. H is printed infinite times</a:t>
            </a:r>
            <a:endParaRPr/>
          </a:p>
          <a:p>
            <a:pPr indent="0" lvl="0" marL="254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ct val="160000"/>
              <a:buNone/>
            </a:pPr>
            <a:r>
              <a:rPr lang="en-US"/>
              <a:t>C. Compile time error</a:t>
            </a:r>
            <a:endParaRPr/>
          </a:p>
          <a:p>
            <a:pPr indent="0" lvl="0" marL="254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ct val="160000"/>
              <a:buNone/>
            </a:pPr>
            <a:r>
              <a:rPr lang="en-US"/>
              <a:t>D. Nothing will be printed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The for Statement in C</a:t>
            </a:r>
            <a:endParaRPr/>
          </a:p>
        </p:txBody>
      </p:sp>
      <p:sp>
        <p:nvSpPr>
          <p:cNvPr id="181" name="Google Shape;181;p13"/>
          <p:cNvSpPr txBox="1"/>
          <p:nvPr>
            <p:ph idx="1" type="body"/>
          </p:nvPr>
        </p:nvSpPr>
        <p:spPr>
          <a:xfrm>
            <a:off x="304800" y="1196975"/>
            <a:ext cx="8534400" cy="5472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90"/>
              <a:buFont typeface="Arial"/>
              <a:buChar char="•"/>
            </a:pPr>
            <a:r>
              <a:rPr lang="en-US" sz="2590"/>
              <a:t>The syntax of </a:t>
            </a:r>
            <a:r>
              <a:rPr lang="en-US" sz="2590"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en-US" sz="2590"/>
              <a:t> statement in C: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518"/>
              </a:spcBef>
              <a:spcAft>
                <a:spcPts val="0"/>
              </a:spcAft>
              <a:buClr>
                <a:schemeClr val="accent1"/>
              </a:buClr>
              <a:buSzPts val="2590"/>
              <a:buFont typeface="Calibri"/>
              <a:buNone/>
            </a:pPr>
            <a:r>
              <a:rPr lang="en-US" sz="2590"/>
              <a:t>	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518"/>
              </a:spcBef>
              <a:spcAft>
                <a:spcPts val="0"/>
              </a:spcAft>
              <a:buClr>
                <a:schemeClr val="accent1"/>
              </a:buClr>
              <a:buSzPts val="2590"/>
              <a:buFont typeface="Calibri"/>
              <a:buNone/>
            </a:pPr>
            <a:r>
              <a:t/>
            </a:r>
            <a:endParaRPr sz="2590"/>
          </a:p>
          <a:p>
            <a:pPr indent="-342900" lvl="0" marL="342900" rtl="0" algn="l">
              <a:lnSpc>
                <a:spcPct val="90000"/>
              </a:lnSpc>
              <a:spcBef>
                <a:spcPts val="518"/>
              </a:spcBef>
              <a:spcAft>
                <a:spcPts val="0"/>
              </a:spcAft>
              <a:buClr>
                <a:schemeClr val="accent1"/>
              </a:buClr>
              <a:buSzPts val="2590"/>
              <a:buFont typeface="Calibri"/>
              <a:buNone/>
            </a:pPr>
            <a:r>
              <a:t/>
            </a:r>
            <a:endParaRPr sz="2590"/>
          </a:p>
          <a:p>
            <a:pPr indent="-342900" lvl="0" marL="342900" rtl="0" algn="l">
              <a:lnSpc>
                <a:spcPct val="90000"/>
              </a:lnSpc>
              <a:spcBef>
                <a:spcPts val="518"/>
              </a:spcBef>
              <a:spcAft>
                <a:spcPts val="0"/>
              </a:spcAft>
              <a:buClr>
                <a:schemeClr val="accent1"/>
              </a:buClr>
              <a:buSzPts val="2590"/>
              <a:buFont typeface="Calibri"/>
              <a:buNone/>
            </a:pPr>
            <a:r>
              <a:t/>
            </a:r>
            <a:endParaRPr sz="2590"/>
          </a:p>
          <a:p>
            <a:pPr indent="-342900" lvl="0" marL="342900" rtl="0" algn="l">
              <a:lnSpc>
                <a:spcPct val="90000"/>
              </a:lnSpc>
              <a:spcBef>
                <a:spcPts val="518"/>
              </a:spcBef>
              <a:spcAft>
                <a:spcPts val="0"/>
              </a:spcAft>
              <a:buClr>
                <a:schemeClr val="accent1"/>
              </a:buClr>
              <a:buSzPts val="2590"/>
              <a:buChar char="•"/>
            </a:pPr>
            <a:r>
              <a:rPr lang="en-US" sz="2590"/>
              <a:t>The </a:t>
            </a:r>
            <a:r>
              <a:rPr b="1" lang="en-US" sz="2590"/>
              <a:t>initialization-expression </a:t>
            </a:r>
            <a:r>
              <a:rPr lang="en-US" sz="2590"/>
              <a:t>set the initial value of the loop control variable.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518"/>
              </a:spcBef>
              <a:spcAft>
                <a:spcPts val="0"/>
              </a:spcAft>
              <a:buClr>
                <a:schemeClr val="accent1"/>
              </a:buClr>
              <a:buSzPts val="2590"/>
              <a:buFont typeface="Arial"/>
              <a:buChar char="•"/>
            </a:pPr>
            <a:r>
              <a:rPr lang="en-US" sz="2590"/>
              <a:t>The </a:t>
            </a:r>
            <a:r>
              <a:rPr b="1" lang="en-US" sz="2590"/>
              <a:t>loop-repetition-condition</a:t>
            </a:r>
            <a:r>
              <a:rPr lang="en-US" sz="2590"/>
              <a:t> test the value of the loop control variable.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518"/>
              </a:spcBef>
              <a:spcAft>
                <a:spcPts val="0"/>
              </a:spcAft>
              <a:buClr>
                <a:schemeClr val="accent1"/>
              </a:buClr>
              <a:buSzPts val="2590"/>
              <a:buFont typeface="Arial"/>
              <a:buChar char="•"/>
            </a:pPr>
            <a:r>
              <a:rPr lang="en-US" sz="2590"/>
              <a:t>The </a:t>
            </a:r>
            <a:r>
              <a:rPr b="1" lang="en-US" sz="2590"/>
              <a:t>update-expression</a:t>
            </a:r>
            <a:r>
              <a:rPr lang="en-US" sz="2590"/>
              <a:t> update the loop control variable.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518"/>
              </a:spcBef>
              <a:spcAft>
                <a:spcPts val="0"/>
              </a:spcAft>
              <a:buClr>
                <a:schemeClr val="accent1"/>
              </a:buClr>
              <a:buSzPts val="2590"/>
              <a:buFont typeface="Arial"/>
              <a:buChar char="•"/>
            </a:pPr>
            <a:r>
              <a:rPr lang="en-US" sz="2590"/>
              <a:t>It is also known as entry controlled loop as condition is checked first and then loop body executes</a:t>
            </a:r>
            <a:endParaRPr sz="2590"/>
          </a:p>
        </p:txBody>
      </p:sp>
      <p:grpSp>
        <p:nvGrpSpPr>
          <p:cNvPr id="182" name="Google Shape;182;p13"/>
          <p:cNvGrpSpPr/>
          <p:nvPr/>
        </p:nvGrpSpPr>
        <p:grpSpPr>
          <a:xfrm>
            <a:off x="685800" y="1600200"/>
            <a:ext cx="5029200" cy="1752600"/>
            <a:chOff x="914400" y="2057400"/>
            <a:chExt cx="5029200" cy="1905000"/>
          </a:xfrm>
        </p:grpSpPr>
        <p:sp>
          <p:nvSpPr>
            <p:cNvPr id="183" name="Google Shape;183;p13"/>
            <p:cNvSpPr/>
            <p:nvPr/>
          </p:nvSpPr>
          <p:spPr>
            <a:xfrm>
              <a:off x="914400" y="2057400"/>
              <a:ext cx="5029200" cy="1905000"/>
            </a:xfrm>
            <a:prstGeom prst="verticalScroll">
              <a:avLst>
                <a:gd fmla="val 18730" name="adj"/>
              </a:avLst>
            </a:prstGeom>
            <a:solidFill>
              <a:schemeClr val="lt1"/>
            </a:solidFill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-US" sz="2000" u="none" cap="none" strike="noStrike">
                  <a:solidFill>
                    <a:srgbClr val="C000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for</a:t>
              </a:r>
              <a:r>
                <a:rPr b="0" i="0" lang="en-US" sz="2000" u="none" cap="none" strike="noStrike">
                  <a:solidFill>
                    <a:srgbClr val="C00000"/>
                  </a:solidFill>
                  <a:latin typeface="Calibri"/>
                  <a:ea typeface="Calibri"/>
                  <a:cs typeface="Calibri"/>
                  <a:sym typeface="Calibri"/>
                </a:rPr>
                <a:t> (initialization-expression;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-US" sz="2000" u="none" cap="none" strike="noStrike">
                  <a:solidFill>
                    <a:srgbClr val="C00000"/>
                  </a:solidFill>
                  <a:latin typeface="Calibri"/>
                  <a:ea typeface="Calibri"/>
                  <a:cs typeface="Calibri"/>
                  <a:sym typeface="Calibri"/>
                </a:rPr>
                <a:t>           loop-repetition-condition;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-US" sz="2000" u="none" cap="none" strike="noStrike">
                  <a:solidFill>
                    <a:srgbClr val="C00000"/>
                  </a:solidFill>
                  <a:latin typeface="Calibri"/>
                  <a:ea typeface="Calibri"/>
                  <a:cs typeface="Calibri"/>
                  <a:sym typeface="Calibri"/>
                </a:rPr>
                <a:t>           update-expression){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-US" sz="2000" u="none" cap="none" strike="noStrike">
                  <a:solidFill>
                    <a:srgbClr val="C00000"/>
                  </a:solidFill>
                  <a:latin typeface="Calibri"/>
                  <a:ea typeface="Calibri"/>
                  <a:cs typeface="Calibri"/>
                  <a:sym typeface="Calibri"/>
                </a:rPr>
                <a:t>   statement;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-US" sz="2000" u="none" cap="none" strike="noStrike">
                  <a:solidFill>
                    <a:srgbClr val="C00000"/>
                  </a:solidFill>
                  <a:latin typeface="Calibri"/>
                  <a:ea typeface="Calibri"/>
                  <a:cs typeface="Calibri"/>
                  <a:sym typeface="Calibri"/>
                </a:rPr>
                <a:t>}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84;p13"/>
            <p:cNvSpPr txBox="1"/>
            <p:nvPr/>
          </p:nvSpPr>
          <p:spPr>
            <a:xfrm>
              <a:off x="2819400" y="2057400"/>
              <a:ext cx="1447800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en-US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Syntax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4"/>
          <p:cNvSpPr/>
          <p:nvPr/>
        </p:nvSpPr>
        <p:spPr>
          <a:xfrm>
            <a:off x="5181600" y="1479550"/>
            <a:ext cx="3733800" cy="476885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p14"/>
          <p:cNvSpPr txBox="1"/>
          <p:nvPr/>
        </p:nvSpPr>
        <p:spPr>
          <a:xfrm>
            <a:off x="228600" y="1501775"/>
            <a:ext cx="4572000" cy="2232025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for (</a:t>
            </a:r>
            <a:r>
              <a:rPr b="1" i="0" lang="en-US" sz="12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Initialization</a:t>
            </a:r>
            <a:r>
              <a:rPr b="1" i="0" lang="en-US" sz="2000" u="none" cap="none" strike="noStrike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; </a:t>
            </a:r>
            <a:r>
              <a:rPr b="1" i="0" lang="en-US" sz="12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Condition</a:t>
            </a:r>
            <a:r>
              <a:rPr b="1" i="0" lang="en-US" sz="2000" u="none" cap="none" strike="noStrike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; </a:t>
            </a:r>
            <a:r>
              <a:rPr b="1" i="0" lang="en-US" sz="12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Updating</a:t>
            </a:r>
            <a:r>
              <a:rPr b="1" i="0" lang="en-US" sz="2000" u="none" cap="none" strike="noStrike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Repeated_Actions;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graphicFrame>
        <p:nvGraphicFramePr>
          <p:cNvPr id="191" name="Google Shape;191;p14"/>
          <p:cNvGraphicFramePr/>
          <p:nvPr/>
        </p:nvGraphicFramePr>
        <p:xfrm>
          <a:off x="5181600" y="1524000"/>
          <a:ext cx="3733800" cy="4800600"/>
        </p:xfrm>
        <a:graphic>
          <a:graphicData uri="http://schemas.openxmlformats.org/presentationml/2006/ole">
            <mc:AlternateContent>
              <mc:Choice Requires="v">
                <p:oleObj r:id="rId4" imgH="4800600" imgW="3733800" progId="" spid="_x0000_s1">
                  <p:embed/>
                </p:oleObj>
              </mc:Choice>
              <mc:Fallback>
                <p:oleObj r:id="rId5" imgH="4800600" imgW="3733800" progId="">
                  <p:embed/>
                  <p:pic>
                    <p:nvPicPr>
                      <p:cNvPr id="191" name="Google Shape;191;p14"/>
                      <p:cNvPicPr preferRelativeResize="0"/>
                      <p:nvPr/>
                    </p:nvPicPr>
                    <p:blipFill rotWithShape="1">
                      <a:blip r:embed="rId6">
                        <a:alphaModFix/>
                      </a:blip>
                      <a:srcRect b="0" l="0" r="0" t="0"/>
                      <a:stretch/>
                    </p:blipFill>
                    <p:spPr>
                      <a:xfrm>
                        <a:off x="5181600" y="1524000"/>
                        <a:ext cx="3733800" cy="4800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2" name="Google Shape;192;p1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ourier New"/>
              <a:buNone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en-US"/>
              <a:t> statement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7" name="Google Shape;197;p15"/>
          <p:cNvGrpSpPr/>
          <p:nvPr/>
        </p:nvGrpSpPr>
        <p:grpSpPr>
          <a:xfrm>
            <a:off x="2019300" y="2971800"/>
            <a:ext cx="6896100" cy="3771626"/>
            <a:chOff x="2019300" y="3048000"/>
            <a:chExt cx="6896100" cy="3771626"/>
          </a:xfrm>
        </p:grpSpPr>
        <p:pic>
          <p:nvPicPr>
            <p:cNvPr descr="http://www.illustration.com.au/images/web/How-to-do-Push-ups.jpg" id="198" name="Google Shape;198;p1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914900" y="3048000"/>
              <a:ext cx="4000500" cy="325040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9" name="Google Shape;199;p15"/>
            <p:cNvSpPr txBox="1"/>
            <p:nvPr/>
          </p:nvSpPr>
          <p:spPr>
            <a:xfrm>
              <a:off x="2019300" y="5896296"/>
              <a:ext cx="2895600" cy="92333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Do TEN push ups = for count=1; count&lt;=10; count++</a:t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0" name="Google Shape;200;p15"/>
          <p:cNvSpPr/>
          <p:nvPr/>
        </p:nvSpPr>
        <p:spPr>
          <a:xfrm>
            <a:off x="4953000" y="1905000"/>
            <a:ext cx="3962400" cy="46482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p1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ourier New"/>
              <a:buNone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for 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statement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15"/>
          <p:cNvSpPr txBox="1"/>
          <p:nvPr>
            <p:ph idx="1" type="body"/>
          </p:nvPr>
        </p:nvSpPr>
        <p:spPr>
          <a:xfrm>
            <a:off x="609600" y="1447800"/>
            <a:ext cx="8229600" cy="457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libri"/>
              <a:buNone/>
            </a:pPr>
            <a:r>
              <a:rPr lang="en-US" sz="2400"/>
              <a:t>Example: This for statement prints numbers 10 down to 1</a:t>
            </a:r>
            <a:endParaRPr/>
          </a:p>
        </p:txBody>
      </p:sp>
      <p:sp>
        <p:nvSpPr>
          <p:cNvPr id="203" name="Google Shape;203;p15"/>
          <p:cNvSpPr txBox="1"/>
          <p:nvPr/>
        </p:nvSpPr>
        <p:spPr>
          <a:xfrm>
            <a:off x="0" y="1905000"/>
            <a:ext cx="4648200" cy="3724096"/>
          </a:xfrm>
          <a:prstGeom prst="rect">
            <a:avLst/>
          </a:prstGeom>
          <a:gradFill>
            <a:gsLst>
              <a:gs pos="0">
                <a:srgbClr val="8EB5FF"/>
              </a:gs>
              <a:gs pos="35000">
                <a:srgbClr val="B1C9FF"/>
              </a:gs>
              <a:gs pos="100000">
                <a:srgbClr val="E0EBFF"/>
              </a:gs>
            </a:gsLst>
            <a:lin ang="16200000" scaled="0"/>
          </a:gradFill>
          <a:ln cap="flat" cmpd="sng" w="9525">
            <a:solidFill>
              <a:srgbClr val="096CC5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254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#include&lt;stdio.h&gt;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int main()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int n;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for (n=10; n&gt;0; n=n-1){</a:t>
            </a:r>
            <a:endParaRPr b="1" i="0" sz="20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printf(“%d ”, n);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}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return 0;</a:t>
            </a:r>
            <a:endParaRPr b="1" i="0" sz="20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graphicFrame>
        <p:nvGraphicFramePr>
          <p:cNvPr id="204" name="Google Shape;204;p15"/>
          <p:cNvGraphicFramePr/>
          <p:nvPr/>
        </p:nvGraphicFramePr>
        <p:xfrm>
          <a:off x="5486400" y="1828800"/>
          <a:ext cx="2860675" cy="4800600"/>
        </p:xfrm>
        <a:graphic>
          <a:graphicData uri="http://schemas.openxmlformats.org/presentationml/2006/ole">
            <mc:AlternateContent>
              <mc:Choice Requires="v">
                <p:oleObj r:id="rId5" imgH="4800600" imgW="2860675" progId="" spid="_x0000_s1">
                  <p:embed/>
                </p:oleObj>
              </mc:Choice>
              <mc:Fallback>
                <p:oleObj r:id="rId6" imgH="4800600" imgW="2860675" progId="">
                  <p:embed/>
                  <p:pic>
                    <p:nvPicPr>
                      <p:cNvPr id="204" name="Google Shape;204;p15"/>
                      <p:cNvPicPr preferRelativeResize="0"/>
                      <p:nvPr/>
                    </p:nvPicPr>
                    <p:blipFill rotWithShape="1">
                      <a:blip r:embed="rId7">
                        <a:alphaModFix/>
                      </a:blip>
                      <a:srcRect b="0" l="0" r="0" t="0"/>
                      <a:stretch/>
                    </p:blipFill>
                    <p:spPr>
                      <a:xfrm>
                        <a:off x="5486400" y="1828800"/>
                        <a:ext cx="2860675" cy="4800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5" name="Google Shape;205;p15"/>
          <p:cNvSpPr txBox="1"/>
          <p:nvPr/>
        </p:nvSpPr>
        <p:spPr>
          <a:xfrm>
            <a:off x="0" y="5402759"/>
            <a:ext cx="4648200" cy="40011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10 9 8 7 6 5 4 3 2 1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46"/>
          <p:cNvSpPr txBox="1"/>
          <p:nvPr>
            <p:ph type="title"/>
          </p:nvPr>
        </p:nvSpPr>
        <p:spPr>
          <a:xfrm>
            <a:off x="457200" y="1146835"/>
            <a:ext cx="8229600" cy="502888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55555"/>
              <a:buNone/>
            </a:pPr>
            <a:r>
              <a:rPr lang="en-US" sz="3600"/>
              <a:t>In summary, the switch statement is typically used for testing a single variable against multiple possible values, and is often more efficient than a long chain of if-else if statements. </a:t>
            </a:r>
            <a:br>
              <a:rPr lang="en-US" sz="3600"/>
            </a:br>
            <a:r>
              <a:rPr lang="en-US" sz="3600"/>
              <a:t>The if-else if statement is more suited for testing multiple conditions, and offers greater control over the flow of the program.</a:t>
            </a:r>
            <a:endParaRPr sz="36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AEMZJI0" id="210" name="Google Shape;210;p16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6776" r="7656" t="0"/>
          <a:stretch/>
        </p:blipFill>
        <p:spPr>
          <a:xfrm>
            <a:off x="838200" y="1600200"/>
            <a:ext cx="7391400" cy="3962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4"/>
          <p:cNvSpPr txBox="1"/>
          <p:nvPr>
            <p:ph type="title"/>
          </p:nvPr>
        </p:nvSpPr>
        <p:spPr>
          <a:xfrm>
            <a:off x="457200" y="1143000"/>
            <a:ext cx="8229600" cy="274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25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3600"/>
              <a:t>Program to find sum of first n numbers</a:t>
            </a:r>
            <a:br>
              <a:rPr lang="en-US" sz="3600"/>
            </a:br>
            <a:br>
              <a:rPr lang="en-US" sz="3600"/>
            </a:br>
            <a:endParaRPr sz="3600"/>
          </a:p>
        </p:txBody>
      </p:sp>
      <p:sp>
        <p:nvSpPr>
          <p:cNvPr id="216" name="Google Shape;216;p34"/>
          <p:cNvSpPr txBox="1"/>
          <p:nvPr>
            <p:ph idx="1" type="body"/>
          </p:nvPr>
        </p:nvSpPr>
        <p:spPr>
          <a:xfrm>
            <a:off x="457200" y="1143000"/>
            <a:ext cx="8229600" cy="49831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0000" lnSpcReduction="20000"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ct val="142857"/>
              <a:buNone/>
            </a:pPr>
            <a:r>
              <a:rPr lang="en-US"/>
              <a:t>#include&lt;stdio.h&gt;</a:t>
            </a:r>
            <a:endParaRPr/>
          </a:p>
          <a:p>
            <a:pPr indent="0" lvl="0" marL="254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ct val="142857"/>
              <a:buNone/>
            </a:pPr>
            <a:r>
              <a:rPr lang="en-US"/>
              <a:t>int main()</a:t>
            </a:r>
            <a:endParaRPr/>
          </a:p>
          <a:p>
            <a:pPr indent="0" lvl="0" marL="254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ct val="142857"/>
              <a:buNone/>
            </a:pPr>
            <a:r>
              <a:rPr lang="en-US"/>
              <a:t>{</a:t>
            </a:r>
            <a:endParaRPr/>
          </a:p>
          <a:p>
            <a:pPr indent="0" lvl="0" marL="254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ct val="142857"/>
              <a:buNone/>
            </a:pPr>
            <a:r>
              <a:rPr lang="en-US"/>
              <a:t>     int n,i,sum=0;</a:t>
            </a:r>
            <a:endParaRPr/>
          </a:p>
          <a:p>
            <a:pPr indent="0" lvl="0" marL="254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ct val="142857"/>
              <a:buNone/>
            </a:pPr>
            <a:r>
              <a:rPr lang="en-US"/>
              <a:t>     printf("enter the value");</a:t>
            </a:r>
            <a:endParaRPr/>
          </a:p>
          <a:p>
            <a:pPr indent="0" lvl="0" marL="254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ct val="142857"/>
              <a:buNone/>
            </a:pPr>
            <a:r>
              <a:rPr lang="en-US"/>
              <a:t>     scanf("%d",&amp;n);</a:t>
            </a:r>
            <a:endParaRPr/>
          </a:p>
          <a:p>
            <a:pPr indent="0" lvl="0" marL="254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ct val="142857"/>
              <a:buNone/>
            </a:pPr>
            <a:r>
              <a:rPr lang="en-US"/>
              <a:t>     for(i=1;i&lt;=n;i++)</a:t>
            </a:r>
            <a:endParaRPr/>
          </a:p>
          <a:p>
            <a:pPr indent="0" lvl="0" marL="254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ct val="142857"/>
              <a:buNone/>
            </a:pPr>
            <a:r>
              <a:rPr lang="en-US"/>
              <a:t>     {</a:t>
            </a:r>
            <a:endParaRPr/>
          </a:p>
          <a:p>
            <a:pPr indent="0" lvl="0" marL="254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ct val="142857"/>
              <a:buNone/>
            </a:pPr>
            <a:r>
              <a:rPr lang="en-US"/>
              <a:t>     sum=sum+i;</a:t>
            </a:r>
            <a:endParaRPr/>
          </a:p>
          <a:p>
            <a:pPr indent="0" lvl="0" marL="254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ct val="142857"/>
              <a:buNone/>
            </a:pPr>
            <a:r>
              <a:rPr lang="en-US"/>
              <a:t>     }</a:t>
            </a:r>
            <a:endParaRPr/>
          </a:p>
          <a:p>
            <a:pPr indent="0" lvl="0" marL="254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ct val="142857"/>
              <a:buNone/>
            </a:pPr>
            <a:r>
              <a:rPr lang="en-US"/>
              <a:t>     printf("the sum=%d",sum);</a:t>
            </a:r>
            <a:endParaRPr/>
          </a:p>
          <a:p>
            <a:pPr indent="0" lvl="0" marL="254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ct val="142857"/>
              <a:buNone/>
            </a:pPr>
            <a:r>
              <a:rPr lang="en-US"/>
              <a:t>     return 0;</a:t>
            </a:r>
            <a:endParaRPr/>
          </a:p>
          <a:p>
            <a:pPr indent="0" lvl="0" marL="254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ct val="142857"/>
              <a:buNone/>
            </a:pPr>
            <a:r>
              <a:rPr lang="en-US"/>
              <a:t>}</a:t>
            </a:r>
            <a:endParaRPr/>
          </a:p>
          <a:p>
            <a:pPr indent="0" lvl="0" marL="254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ct val="142857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9"/>
          <p:cNvSpPr txBox="1"/>
          <p:nvPr>
            <p:ph type="title"/>
          </p:nvPr>
        </p:nvSpPr>
        <p:spPr>
          <a:xfrm>
            <a:off x="457200" y="1143000"/>
            <a:ext cx="8229600" cy="274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25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3600"/>
              <a:t>Program to find sum of digits of a number</a:t>
            </a:r>
            <a:br>
              <a:rPr lang="en-US" sz="3600"/>
            </a:br>
            <a:br>
              <a:rPr lang="en-US" sz="3600"/>
            </a:br>
            <a:endParaRPr sz="3600"/>
          </a:p>
        </p:txBody>
      </p:sp>
      <p:sp>
        <p:nvSpPr>
          <p:cNvPr id="222" name="Google Shape;222;p49"/>
          <p:cNvSpPr txBox="1"/>
          <p:nvPr>
            <p:ph idx="1" type="body"/>
          </p:nvPr>
        </p:nvSpPr>
        <p:spPr>
          <a:xfrm>
            <a:off x="457200" y="1143000"/>
            <a:ext cx="8229600" cy="49831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62500" lnSpcReduction="20000"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ct val="160000"/>
              <a:buNone/>
            </a:pPr>
            <a:r>
              <a:rPr lang="en-US"/>
              <a:t>#include&lt;stdio.h&gt;</a:t>
            </a:r>
            <a:endParaRPr/>
          </a:p>
          <a:p>
            <a:pPr indent="0" lvl="0" marL="254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ct val="160000"/>
              <a:buNone/>
            </a:pPr>
            <a:r>
              <a:rPr lang="en-US"/>
              <a:t>int main()</a:t>
            </a:r>
            <a:endParaRPr/>
          </a:p>
          <a:p>
            <a:pPr indent="0" lvl="0" marL="254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ct val="160000"/>
              <a:buNone/>
            </a:pPr>
            <a:r>
              <a:rPr lang="en-US"/>
              <a:t>{</a:t>
            </a:r>
            <a:endParaRPr/>
          </a:p>
          <a:p>
            <a:pPr indent="0" lvl="0" marL="254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ct val="160000"/>
              <a:buNone/>
            </a:pPr>
            <a:r>
              <a:rPr lang="en-US"/>
              <a:t>     int no,sum=0,n;</a:t>
            </a:r>
            <a:endParaRPr/>
          </a:p>
          <a:p>
            <a:pPr indent="0" lvl="0" marL="254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ct val="160000"/>
              <a:buNone/>
            </a:pPr>
            <a:r>
              <a:rPr lang="en-US"/>
              <a:t>     printf("enter the no");</a:t>
            </a:r>
            <a:endParaRPr/>
          </a:p>
          <a:p>
            <a:pPr indent="0" lvl="0" marL="254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ct val="160000"/>
              <a:buNone/>
            </a:pPr>
            <a:r>
              <a:rPr lang="en-US"/>
              <a:t>     scanf("%d",&amp;no);</a:t>
            </a:r>
            <a:endParaRPr/>
          </a:p>
          <a:p>
            <a:pPr indent="0" lvl="0" marL="254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ct val="160000"/>
              <a:buNone/>
            </a:pPr>
            <a:r>
              <a:rPr lang="en-US"/>
              <a:t>     while(no!=0)</a:t>
            </a:r>
            <a:endParaRPr/>
          </a:p>
          <a:p>
            <a:pPr indent="0" lvl="0" marL="254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ct val="160000"/>
              <a:buNone/>
            </a:pPr>
            <a:r>
              <a:rPr lang="en-US"/>
              <a:t>     {</a:t>
            </a:r>
            <a:endParaRPr/>
          </a:p>
          <a:p>
            <a:pPr indent="0" lvl="0" marL="254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ct val="160000"/>
              <a:buNone/>
            </a:pPr>
            <a:r>
              <a:rPr lang="en-US"/>
              <a:t>                n=no%10;</a:t>
            </a:r>
            <a:endParaRPr/>
          </a:p>
          <a:p>
            <a:pPr indent="0" lvl="0" marL="254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ct val="160000"/>
              <a:buNone/>
            </a:pPr>
            <a:r>
              <a:rPr lang="en-US"/>
              <a:t>                sum=sum+n;</a:t>
            </a:r>
            <a:endParaRPr/>
          </a:p>
          <a:p>
            <a:pPr indent="0" lvl="0" marL="254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ct val="160000"/>
              <a:buNone/>
            </a:pPr>
            <a:r>
              <a:rPr lang="en-US"/>
              <a:t>                no=no/10;</a:t>
            </a:r>
            <a:endParaRPr/>
          </a:p>
          <a:p>
            <a:pPr indent="0" lvl="0" marL="254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ct val="160000"/>
              <a:buNone/>
            </a:pPr>
            <a:r>
              <a:rPr lang="en-US"/>
              <a:t>                </a:t>
            </a:r>
            <a:endParaRPr/>
          </a:p>
          <a:p>
            <a:pPr indent="0" lvl="0" marL="254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ct val="160000"/>
              <a:buNone/>
            </a:pPr>
            <a:r>
              <a:rPr lang="en-US"/>
              <a:t>            }</a:t>
            </a:r>
            <a:endParaRPr/>
          </a:p>
          <a:p>
            <a:pPr indent="0" lvl="0" marL="254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ct val="160000"/>
              <a:buNone/>
            </a:pPr>
            <a:r>
              <a:rPr lang="en-US"/>
              <a:t>     printf("the sum of digits=%d",sum);</a:t>
            </a:r>
            <a:endParaRPr/>
          </a:p>
          <a:p>
            <a:pPr indent="0" lvl="0" marL="254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ct val="160000"/>
              <a:buNone/>
            </a:pPr>
            <a:r>
              <a:rPr lang="en-US"/>
              <a:t>     }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/>
              <a:t>Q1</a:t>
            </a:r>
            <a:endParaRPr/>
          </a:p>
        </p:txBody>
      </p:sp>
      <p:sp>
        <p:nvSpPr>
          <p:cNvPr id="228" name="Google Shape;228;p36"/>
          <p:cNvSpPr txBox="1"/>
          <p:nvPr>
            <p:ph idx="1" type="body"/>
          </p:nvPr>
        </p:nvSpPr>
        <p:spPr>
          <a:xfrm>
            <a:off x="457200" y="1143000"/>
            <a:ext cx="8229600" cy="49831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ct val="117647"/>
              <a:buNone/>
            </a:pPr>
            <a:r>
              <a:rPr lang="en-US"/>
              <a:t>#include &lt;stdio.h&gt;   </a:t>
            </a:r>
            <a:endParaRPr/>
          </a:p>
          <a:p>
            <a:pPr indent="0" lvl="0" marL="254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ct val="117647"/>
              <a:buNone/>
            </a:pPr>
            <a:r>
              <a:rPr lang="en-US"/>
              <a:t>int main() </a:t>
            </a:r>
            <a:endParaRPr/>
          </a:p>
          <a:p>
            <a:pPr indent="0" lvl="0" marL="254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ct val="117647"/>
              <a:buNone/>
            </a:pPr>
            <a:r>
              <a:rPr lang="en-US"/>
              <a:t>{ </a:t>
            </a:r>
            <a:endParaRPr/>
          </a:p>
          <a:p>
            <a:pPr indent="0" lvl="0" marL="254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ct val="117647"/>
              <a:buNone/>
            </a:pPr>
            <a:r>
              <a:rPr lang="en-US"/>
              <a:t>  int i;   </a:t>
            </a:r>
            <a:endParaRPr/>
          </a:p>
          <a:p>
            <a:pPr indent="0" lvl="0" marL="254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ct val="117647"/>
              <a:buNone/>
            </a:pPr>
            <a:r>
              <a:rPr lang="en-US"/>
              <a:t>  for (i = 1; i != 10; i += 2) </a:t>
            </a:r>
            <a:endParaRPr/>
          </a:p>
          <a:p>
            <a:pPr indent="0" lvl="0" marL="254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ct val="117647"/>
              <a:buNone/>
            </a:pPr>
            <a:r>
              <a:rPr lang="en-US"/>
              <a:t>    printf("Hello"); </a:t>
            </a:r>
            <a:endParaRPr/>
          </a:p>
          <a:p>
            <a:pPr indent="0" lvl="0" marL="254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ct val="117647"/>
              <a:buNone/>
            </a:pPr>
            <a:r>
              <a:rPr lang="en-US"/>
              <a:t>  return 0; </a:t>
            </a:r>
            <a:endParaRPr/>
          </a:p>
          <a:p>
            <a:pPr indent="0" lvl="0" marL="254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ct val="117647"/>
              <a:buNone/>
            </a:pPr>
            <a:r>
              <a:rPr lang="en-US"/>
              <a:t>}</a:t>
            </a:r>
            <a:endParaRPr/>
          </a:p>
          <a:p>
            <a:pPr indent="0" lvl="0" marL="254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ct val="117647"/>
              <a:buNone/>
            </a:pPr>
            <a:r>
              <a:rPr lang="en-US"/>
              <a:t>A. Hello will be displayed 5 times</a:t>
            </a:r>
            <a:endParaRPr/>
          </a:p>
          <a:p>
            <a:pPr indent="0" lvl="0" marL="254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ct val="117647"/>
              <a:buNone/>
            </a:pPr>
            <a:r>
              <a:rPr lang="en-US"/>
              <a:t>B. Hello will be displayed 4 times</a:t>
            </a:r>
            <a:endParaRPr/>
          </a:p>
          <a:p>
            <a:pPr indent="0" lvl="0" marL="254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ct val="117647"/>
              <a:buNone/>
            </a:pPr>
            <a:r>
              <a:rPr lang="en-US"/>
              <a:t>C. Hello will be displayed infinite no. of times</a:t>
            </a:r>
            <a:endParaRPr/>
          </a:p>
          <a:p>
            <a:pPr indent="0" lvl="0" marL="254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ct val="117647"/>
              <a:buNone/>
            </a:pPr>
            <a:r>
              <a:rPr lang="en-US"/>
              <a:t>D. Hello will be displayed 6 times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5"/>
          <p:cNvSpPr txBox="1"/>
          <p:nvPr>
            <p:ph type="title"/>
          </p:nvPr>
        </p:nvSpPr>
        <p:spPr>
          <a:xfrm>
            <a:off x="457200" y="274638"/>
            <a:ext cx="8229600" cy="739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5454"/>
              <a:buNone/>
            </a:pPr>
            <a:r>
              <a:rPr lang="en-US"/>
              <a:t>Q2</a:t>
            </a:r>
            <a:endParaRPr/>
          </a:p>
        </p:txBody>
      </p:sp>
      <p:sp>
        <p:nvSpPr>
          <p:cNvPr id="234" name="Google Shape;234;p35"/>
          <p:cNvSpPr txBox="1"/>
          <p:nvPr>
            <p:ph idx="1" type="body"/>
          </p:nvPr>
        </p:nvSpPr>
        <p:spPr>
          <a:xfrm>
            <a:off x="457200" y="1014413"/>
            <a:ext cx="8229600" cy="51117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7500" lnSpcReduction="20000"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ct val="133194"/>
              <a:buNone/>
            </a:pPr>
            <a:r>
              <a:rPr lang="en-US" sz="3100"/>
              <a:t>What will be the output of following code</a:t>
            </a:r>
            <a:endParaRPr/>
          </a:p>
          <a:p>
            <a:pPr indent="0" lvl="0" marL="254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ct val="133194"/>
              <a:buNone/>
            </a:pPr>
            <a:r>
              <a:rPr lang="en-US" sz="3100"/>
              <a:t>#include&lt;stdio.h&gt;</a:t>
            </a:r>
            <a:endParaRPr/>
          </a:p>
          <a:p>
            <a:pPr indent="0" lvl="0" marL="254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ct val="133194"/>
              <a:buNone/>
            </a:pPr>
            <a:r>
              <a:rPr lang="en-US" sz="3100"/>
              <a:t>int main()</a:t>
            </a:r>
            <a:endParaRPr/>
          </a:p>
          <a:p>
            <a:pPr indent="0" lvl="0" marL="254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ct val="133194"/>
              <a:buNone/>
            </a:pPr>
            <a:r>
              <a:rPr lang="en-US" sz="3100"/>
              <a:t>{</a:t>
            </a:r>
            <a:endParaRPr/>
          </a:p>
          <a:p>
            <a:pPr indent="0" lvl="0" marL="254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ct val="133194"/>
              <a:buNone/>
            </a:pPr>
            <a:r>
              <a:rPr lang="en-US" sz="3100"/>
              <a:t>int i;</a:t>
            </a:r>
            <a:endParaRPr/>
          </a:p>
          <a:p>
            <a:pPr indent="0" lvl="0" marL="254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ct val="133194"/>
              <a:buNone/>
            </a:pPr>
            <a:r>
              <a:rPr lang="en-US" sz="3100"/>
              <a:t>for(i=1;i&lt;10;i++);</a:t>
            </a:r>
            <a:endParaRPr/>
          </a:p>
          <a:p>
            <a:pPr indent="0" lvl="0" marL="254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ct val="133194"/>
              <a:buNone/>
            </a:pPr>
            <a:r>
              <a:rPr lang="en-US" sz="3100"/>
              <a:t>printf("%d",i);</a:t>
            </a:r>
            <a:endParaRPr/>
          </a:p>
          <a:p>
            <a:pPr indent="0" lvl="0" marL="254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ct val="133194"/>
              <a:buNone/>
            </a:pPr>
            <a:r>
              <a:rPr lang="en-US" sz="3100"/>
              <a:t>return 0;</a:t>
            </a:r>
            <a:endParaRPr/>
          </a:p>
          <a:p>
            <a:pPr indent="0" lvl="0" marL="254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ct val="133194"/>
              <a:buNone/>
            </a:pPr>
            <a:r>
              <a:rPr lang="en-US" sz="3100"/>
              <a:t>}</a:t>
            </a:r>
            <a:endParaRPr/>
          </a:p>
          <a:p>
            <a:pPr indent="-514350" lvl="0" marL="53975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ct val="133194"/>
              <a:buAutoNum type="alphaUcPeriod"/>
            </a:pPr>
            <a:r>
              <a:rPr lang="en-US" sz="3100"/>
              <a:t>Numbers from 1 to 9 will be printed</a:t>
            </a:r>
            <a:endParaRPr/>
          </a:p>
          <a:p>
            <a:pPr indent="-514350" lvl="0" marL="53975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ct val="133194"/>
              <a:buAutoNum type="alphaUcPeriod"/>
            </a:pPr>
            <a:r>
              <a:rPr lang="en-US" sz="3100"/>
              <a:t>10</a:t>
            </a:r>
            <a:endParaRPr/>
          </a:p>
          <a:p>
            <a:pPr indent="-514350" lvl="0" marL="53975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ct val="133194"/>
              <a:buAutoNum type="alphaUcPeriod"/>
            </a:pPr>
            <a:r>
              <a:rPr lang="en-US" sz="3100"/>
              <a:t>9</a:t>
            </a:r>
            <a:endParaRPr/>
          </a:p>
          <a:p>
            <a:pPr indent="-514350" lvl="0" marL="53975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ct val="133194"/>
              <a:buAutoNum type="alphaUcPeriod"/>
            </a:pPr>
            <a:r>
              <a:rPr lang="en-US" sz="3100"/>
              <a:t>Infinite loop</a:t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ct val="129032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85623a2e37_0_0"/>
          <p:cNvSpPr txBox="1"/>
          <p:nvPr>
            <p:ph type="title"/>
          </p:nvPr>
        </p:nvSpPr>
        <p:spPr>
          <a:xfrm>
            <a:off x="457200" y="406849"/>
            <a:ext cx="8229600" cy="36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for vs while loop</a:t>
            </a:r>
            <a:endParaRPr/>
          </a:p>
        </p:txBody>
      </p:sp>
      <p:sp>
        <p:nvSpPr>
          <p:cNvPr id="241" name="Google Shape;241;g85623a2e37_0_0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3200"/>
              <a:buNone/>
            </a:pPr>
            <a:r>
              <a:t/>
            </a:r>
            <a:endParaRPr/>
          </a:p>
        </p:txBody>
      </p:sp>
      <p:pic>
        <p:nvPicPr>
          <p:cNvPr id="242" name="Google Shape;242;g85623a2e37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8300" y="875750"/>
            <a:ext cx="8626199" cy="598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Nested Loops</a:t>
            </a:r>
            <a:endParaRPr/>
          </a:p>
        </p:txBody>
      </p:sp>
      <p:sp>
        <p:nvSpPr>
          <p:cNvPr id="248" name="Google Shape;248;p17"/>
          <p:cNvSpPr txBox="1"/>
          <p:nvPr>
            <p:ph idx="1" type="body"/>
          </p:nvPr>
        </p:nvSpPr>
        <p:spPr>
          <a:xfrm>
            <a:off x="304800" y="1268413"/>
            <a:ext cx="8534400" cy="53292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</a:pPr>
            <a:r>
              <a:rPr lang="en-US"/>
              <a:t>Nested loops consist of an </a:t>
            </a:r>
            <a:r>
              <a:rPr b="1" lang="en-US"/>
              <a:t>outer loop</a:t>
            </a:r>
            <a:r>
              <a:rPr lang="en-US"/>
              <a:t> with one or more </a:t>
            </a:r>
            <a:r>
              <a:rPr b="1" lang="en-US"/>
              <a:t>inner loops</a:t>
            </a:r>
            <a:r>
              <a:rPr lang="en-US"/>
              <a:t>.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</a:pPr>
            <a:r>
              <a:rPr lang="en-US"/>
              <a:t>Eg: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libri"/>
              <a:buNone/>
            </a:pPr>
            <a:r>
              <a:rPr lang="en-US"/>
              <a:t>		</a:t>
            </a:r>
            <a:r>
              <a:rPr lang="en-US" sz="2800">
                <a:latin typeface="Courier New"/>
                <a:ea typeface="Courier New"/>
                <a:cs typeface="Courier New"/>
                <a:sym typeface="Courier New"/>
              </a:rPr>
              <a:t>for (i=1;i&lt;=100;i++){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ourier New"/>
              <a:buNone/>
            </a:pPr>
            <a:r>
              <a:rPr lang="en-US" sz="2800">
                <a:latin typeface="Courier New"/>
                <a:ea typeface="Courier New"/>
                <a:cs typeface="Courier New"/>
                <a:sym typeface="Courier New"/>
              </a:rPr>
              <a:t>			for(j=1;j&lt;=50;j++){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ourier New"/>
              <a:buNone/>
            </a:pPr>
            <a:r>
              <a:rPr lang="en-US" sz="2800">
                <a:latin typeface="Courier New"/>
                <a:ea typeface="Courier New"/>
                <a:cs typeface="Courier New"/>
                <a:sym typeface="Courier New"/>
              </a:rPr>
              <a:t>				…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ourier New"/>
              <a:buNone/>
            </a:pPr>
            <a:r>
              <a:rPr lang="en-US" sz="2800">
                <a:latin typeface="Courier New"/>
                <a:ea typeface="Courier New"/>
                <a:cs typeface="Courier New"/>
                <a:sym typeface="Courier New"/>
              </a:rPr>
              <a:t>			}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ourier New"/>
              <a:buNone/>
            </a:pPr>
            <a:r>
              <a:rPr lang="en-US" sz="2800">
                <a:latin typeface="Courier New"/>
                <a:ea typeface="Courier New"/>
                <a:cs typeface="Courier New"/>
                <a:sym typeface="Courier New"/>
              </a:rPr>
              <a:t>		}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</a:pPr>
            <a:r>
              <a:rPr lang="en-US"/>
              <a:t>The above loop will run for 100*50 iterations.</a:t>
            </a:r>
            <a:endParaRPr/>
          </a:p>
        </p:txBody>
      </p:sp>
      <p:sp>
        <p:nvSpPr>
          <p:cNvPr id="249" name="Google Shape;249;p17"/>
          <p:cNvSpPr/>
          <p:nvPr/>
        </p:nvSpPr>
        <p:spPr>
          <a:xfrm>
            <a:off x="1949450" y="3429000"/>
            <a:ext cx="3384550" cy="1727200"/>
          </a:xfrm>
          <a:prstGeom prst="rect">
            <a:avLst/>
          </a:prstGeom>
          <a:noFill/>
          <a:ln cap="flat" cmpd="sng" w="9525">
            <a:solidFill>
              <a:schemeClr val="folHlink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" name="Google Shape;250;p17"/>
          <p:cNvSpPr/>
          <p:nvPr/>
        </p:nvSpPr>
        <p:spPr>
          <a:xfrm>
            <a:off x="6858000" y="3459163"/>
            <a:ext cx="1728787" cy="503237"/>
          </a:xfrm>
          <a:prstGeom prst="wedgeRoundRectCallout">
            <a:avLst>
              <a:gd fmla="val -102801" name="adj1"/>
              <a:gd fmla="val 16245" name="adj2"/>
              <a:gd fmla="val 16667" name="adj3"/>
            </a:avLst>
          </a:prstGeom>
          <a:solidFill>
            <a:schemeClr val="accen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Inner loop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p17"/>
          <p:cNvSpPr/>
          <p:nvPr/>
        </p:nvSpPr>
        <p:spPr>
          <a:xfrm>
            <a:off x="6424612" y="2849563"/>
            <a:ext cx="1728788" cy="503237"/>
          </a:xfrm>
          <a:prstGeom prst="wedgeRoundRectCallout">
            <a:avLst>
              <a:gd fmla="val -102801" name="adj1"/>
              <a:gd fmla="val 16245" name="adj2"/>
              <a:gd fmla="val 16667" name="adj3"/>
            </a:avLst>
          </a:prstGeom>
          <a:solidFill>
            <a:schemeClr val="accen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Outer loop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8"/>
          <p:cNvSpPr txBox="1"/>
          <p:nvPr>
            <p:ph type="title"/>
          </p:nvPr>
        </p:nvSpPr>
        <p:spPr>
          <a:xfrm>
            <a:off x="6400800" y="685800"/>
            <a:ext cx="2286000" cy="44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libri"/>
              <a:buNone/>
            </a:pPr>
            <a:r>
              <a:rPr lang="en-US" sz="32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Program to print tables up to a given number.</a:t>
            </a:r>
            <a:endParaRPr sz="320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" name="Google Shape;258;p18"/>
          <p:cNvSpPr txBox="1"/>
          <p:nvPr>
            <p:ph idx="1" type="body"/>
          </p:nvPr>
        </p:nvSpPr>
        <p:spPr>
          <a:xfrm>
            <a:off x="0" y="609601"/>
            <a:ext cx="6324600" cy="4267200"/>
          </a:xfrm>
          <a:prstGeom prst="rect">
            <a:avLst/>
          </a:prstGeom>
          <a:gradFill>
            <a:gsLst>
              <a:gs pos="0">
                <a:srgbClr val="8EB5FF"/>
              </a:gs>
              <a:gs pos="35000">
                <a:srgbClr val="B1C9FF"/>
              </a:gs>
              <a:gs pos="100000">
                <a:srgbClr val="E0EBFF"/>
              </a:gs>
            </a:gsLst>
            <a:lin ang="16200000" scaled="0"/>
          </a:gradFill>
          <a:ln cap="flat" cmpd="sng" w="9525">
            <a:solidFill>
              <a:srgbClr val="096CC5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254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30"/>
              <a:buNone/>
            </a:pPr>
            <a:r>
              <a:rPr b="1" lang="en-US" sz="153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#include&lt;stdio.h&gt;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06"/>
              </a:spcBef>
              <a:spcAft>
                <a:spcPts val="0"/>
              </a:spcAft>
              <a:buClr>
                <a:schemeClr val="dk1"/>
              </a:buClr>
              <a:buSzPts val="1530"/>
              <a:buNone/>
            </a:pPr>
            <a:r>
              <a:rPr b="1" lang="en-US" sz="153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int main()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06"/>
              </a:spcBef>
              <a:spcAft>
                <a:spcPts val="0"/>
              </a:spcAft>
              <a:buClr>
                <a:schemeClr val="dk1"/>
              </a:buClr>
              <a:buSzPts val="1530"/>
              <a:buNone/>
            </a:pPr>
            <a:r>
              <a:rPr b="1" lang="en-US" sz="153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06"/>
              </a:spcBef>
              <a:spcAft>
                <a:spcPts val="0"/>
              </a:spcAft>
              <a:buClr>
                <a:schemeClr val="dk1"/>
              </a:buClr>
              <a:buSzPts val="1530"/>
              <a:buNone/>
            </a:pPr>
            <a:r>
              <a:rPr b="1" lang="en-US" sz="153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int i,j,k 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06"/>
              </a:spcBef>
              <a:spcAft>
                <a:spcPts val="0"/>
              </a:spcAft>
              <a:buClr>
                <a:schemeClr val="dk1"/>
              </a:buClr>
              <a:buSzPts val="1530"/>
              <a:buNone/>
            </a:pPr>
            <a:r>
              <a:rPr b="1" lang="en-US" sz="153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printf(“Enter a number:”);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06"/>
              </a:spcBef>
              <a:spcAft>
                <a:spcPts val="0"/>
              </a:spcAft>
              <a:buClr>
                <a:schemeClr val="dk1"/>
              </a:buClr>
              <a:buSzPts val="1530"/>
              <a:buNone/>
            </a:pPr>
            <a:r>
              <a:rPr b="1" lang="en-US" sz="153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scanf(“%d”, &amp;k);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06"/>
              </a:spcBef>
              <a:spcAft>
                <a:spcPts val="0"/>
              </a:spcAft>
              <a:buClr>
                <a:schemeClr val="dk1"/>
              </a:buClr>
              <a:buSzPts val="1530"/>
              <a:buNone/>
            </a:pPr>
            <a:r>
              <a:rPr b="1" lang="en-US" sz="153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printf(“the tables from 1 to %d: \n”,k);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06"/>
              </a:spcBef>
              <a:spcAft>
                <a:spcPts val="0"/>
              </a:spcAft>
              <a:buClr>
                <a:schemeClr val="dk1"/>
              </a:buClr>
              <a:buSzPts val="1530"/>
              <a:buNone/>
            </a:pPr>
            <a:r>
              <a:rPr b="1" lang="en-US" sz="153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for(i=1; i&lt;k; i++){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06"/>
              </a:spcBef>
              <a:spcAft>
                <a:spcPts val="0"/>
              </a:spcAft>
              <a:buClr>
                <a:schemeClr val="dk1"/>
              </a:buClr>
              <a:buSzPts val="1530"/>
              <a:buNone/>
            </a:pPr>
            <a:r>
              <a:rPr b="1" lang="en-US" sz="153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for(j=1; j&lt;=10; j++){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06"/>
              </a:spcBef>
              <a:spcAft>
                <a:spcPts val="0"/>
              </a:spcAft>
              <a:buClr>
                <a:schemeClr val="dk1"/>
              </a:buClr>
              <a:buSzPts val="1530"/>
              <a:buNone/>
            </a:pPr>
            <a:r>
              <a:rPr b="1" lang="en-US" sz="153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printf(“%d ”,i*j);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06"/>
              </a:spcBef>
              <a:spcAft>
                <a:spcPts val="0"/>
              </a:spcAft>
              <a:buClr>
                <a:schemeClr val="dk1"/>
              </a:buClr>
              <a:buSzPts val="1530"/>
              <a:buNone/>
            </a:pPr>
            <a:r>
              <a:rPr b="1" lang="en-US" sz="153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} //end inner for loop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06"/>
              </a:spcBef>
              <a:spcAft>
                <a:spcPts val="0"/>
              </a:spcAft>
              <a:buClr>
                <a:schemeClr val="dk1"/>
              </a:buClr>
              <a:buSzPts val="1530"/>
              <a:buNone/>
            </a:pPr>
            <a:r>
              <a:rPr b="1" lang="en-US" sz="153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printf(“\n”);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06"/>
              </a:spcBef>
              <a:spcAft>
                <a:spcPts val="0"/>
              </a:spcAft>
              <a:buClr>
                <a:schemeClr val="dk1"/>
              </a:buClr>
              <a:buSzPts val="1530"/>
              <a:buNone/>
            </a:pPr>
            <a:r>
              <a:rPr b="1" lang="en-US" sz="153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} //end outer for loop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06"/>
              </a:spcBef>
              <a:spcAft>
                <a:spcPts val="0"/>
              </a:spcAft>
              <a:buClr>
                <a:schemeClr val="dk1"/>
              </a:buClr>
              <a:buSzPts val="1530"/>
              <a:buNone/>
            </a:pPr>
            <a:r>
              <a:rPr b="1" lang="en-US" sz="153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return 0;</a:t>
            </a:r>
            <a:endParaRPr b="1" sz="153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306"/>
              </a:spcBef>
              <a:spcAft>
                <a:spcPts val="0"/>
              </a:spcAft>
              <a:buClr>
                <a:schemeClr val="dk1"/>
              </a:buClr>
              <a:buSzPts val="1530"/>
              <a:buNone/>
            </a:pPr>
            <a:r>
              <a:rPr b="1" lang="en-US" sz="153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 //end main</a:t>
            </a:r>
            <a:endParaRPr b="1" sz="153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59" name="Google Shape;259;p18"/>
          <p:cNvSpPr txBox="1"/>
          <p:nvPr/>
        </p:nvSpPr>
        <p:spPr>
          <a:xfrm>
            <a:off x="9099" y="4876800"/>
            <a:ext cx="6324600" cy="1923604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en-US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Enter a number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en-US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en-US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tables from 1 to 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en-US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1 2 3 4 5 6 7 8 9 10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en-US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2 4 6 8 10 12 14 16 18 20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en-US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3 6 9 12 15 18 21 24 27 30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en-US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4 8 12 16 20 24 28 32 36 40</a:t>
            </a:r>
            <a:endParaRPr b="1" i="0" sz="17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19"/>
          <p:cNvSpPr txBox="1"/>
          <p:nvPr>
            <p:ph idx="1" type="body"/>
          </p:nvPr>
        </p:nvSpPr>
        <p:spPr>
          <a:xfrm>
            <a:off x="0" y="655637"/>
            <a:ext cx="6400800" cy="4525963"/>
          </a:xfrm>
          <a:prstGeom prst="rect">
            <a:avLst/>
          </a:prstGeom>
          <a:gradFill>
            <a:gsLst>
              <a:gs pos="0">
                <a:srgbClr val="8EB5FF"/>
              </a:gs>
              <a:gs pos="35000">
                <a:srgbClr val="B1C9FF"/>
              </a:gs>
              <a:gs pos="100000">
                <a:srgbClr val="E0EBFF"/>
              </a:gs>
            </a:gsLst>
            <a:lin ang="16200000" scaled="0"/>
          </a:gradFill>
          <a:ln cap="flat" cmpd="sng" w="9525">
            <a:solidFill>
              <a:srgbClr val="096CC5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254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</a:pPr>
            <a:r>
              <a:rPr b="1" lang="en-US" sz="17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#include&lt;stdio.h&gt;</a:t>
            </a:r>
            <a:endParaRPr b="1" sz="17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</a:pPr>
            <a:r>
              <a:rPr b="1" lang="en-US" sz="17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int main()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</a:pPr>
            <a:r>
              <a:rPr b="1" lang="en-US" sz="17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</a:pPr>
            <a:r>
              <a:rPr b="1" lang="en-US" sz="17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int i,j;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</a:pPr>
            <a:r>
              <a:rPr b="1" lang="en-US" sz="17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printf(“Displaying right angled triangle for 5 rows”);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</a:pPr>
            <a:r>
              <a:rPr b="1" lang="en-US" sz="17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for(i=1 ; i&lt;=5 ; i++) {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</a:pPr>
            <a:r>
              <a:rPr b="1" lang="en-US" sz="17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for(j=1 ; j&lt;=i ; j++)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</a:pPr>
            <a:r>
              <a:rPr b="1" lang="en-US" sz="17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	printf(“* ”);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</a:pPr>
            <a:r>
              <a:rPr b="1" lang="en-US" sz="17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printf(“\n”);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</a:pPr>
            <a:r>
              <a:rPr b="1" lang="en-US" sz="17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}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</a:pPr>
            <a:r>
              <a:rPr b="1" lang="en-US" sz="17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return 0;</a:t>
            </a:r>
            <a:endParaRPr b="1" sz="17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</a:pPr>
            <a:r>
              <a:rPr b="1" lang="en-US" sz="17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/>
          </a:p>
        </p:txBody>
      </p:sp>
      <p:sp>
        <p:nvSpPr>
          <p:cNvPr id="265" name="Google Shape;265;p19"/>
          <p:cNvSpPr txBox="1"/>
          <p:nvPr>
            <p:ph type="title"/>
          </p:nvPr>
        </p:nvSpPr>
        <p:spPr>
          <a:xfrm>
            <a:off x="6400800" y="685800"/>
            <a:ext cx="2286000" cy="44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libri"/>
              <a:buNone/>
            </a:pPr>
            <a:r>
              <a:rPr lang="en-US" sz="32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Program to display a pattern.</a:t>
            </a:r>
            <a:endParaRPr sz="320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" name="Google Shape;266;p19"/>
          <p:cNvSpPr txBox="1"/>
          <p:nvPr/>
        </p:nvSpPr>
        <p:spPr>
          <a:xfrm>
            <a:off x="0" y="5029200"/>
            <a:ext cx="6324600" cy="1661993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en-US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Displaying right angled triangle for 5 rows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en-US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*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en-US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* * 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en-US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* * *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en-US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* * * *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en-US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* * * * *</a:t>
            </a:r>
            <a:endParaRPr b="1" i="0" sz="17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0600" y="1524000"/>
            <a:ext cx="7443788" cy="4652963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20"/>
          <p:cNvSpPr txBox="1"/>
          <p:nvPr/>
        </p:nvSpPr>
        <p:spPr>
          <a:xfrm>
            <a:off x="2707943" y="6295930"/>
            <a:ext cx="4648200" cy="336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Comparing </a:t>
            </a:r>
            <a:r>
              <a:rPr b="1" i="0" lang="en-US" sz="16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b="1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and </a:t>
            </a:r>
            <a:r>
              <a:rPr b="1" i="0" lang="en-US" sz="16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while</a:t>
            </a:r>
            <a:r>
              <a:rPr b="1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loops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p2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ourier New"/>
              <a:buNone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While </a:t>
            </a:r>
            <a:r>
              <a:rPr lang="en-US"/>
              <a:t>vs.</a:t>
            </a:r>
            <a:r>
              <a:rPr lang="en-US"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for </a:t>
            </a:r>
            <a:r>
              <a:rPr lang="en-US"/>
              <a:t>statements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7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31800" lvl="0" marL="4572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Char char="•"/>
            </a:pPr>
            <a:r>
              <a:rPr lang="en-US"/>
              <a:t>1000 if elseif then 1000 comparison.</a:t>
            </a:r>
            <a:endParaRPr/>
          </a:p>
          <a:p>
            <a:pPr indent="-431800" lvl="0" marL="4572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Char char="•"/>
            </a:pPr>
            <a:r>
              <a:rPr lang="en-US"/>
              <a:t>But in case of switch if 1000 cases then only one case is true  and  execution time only for one  correct case or default one.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1"/>
          <p:cNvSpPr txBox="1"/>
          <p:nvPr>
            <p:ph type="title"/>
          </p:nvPr>
        </p:nvSpPr>
        <p:spPr>
          <a:xfrm>
            <a:off x="457200" y="3048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The </a:t>
            </a: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do-while</a:t>
            </a:r>
            <a:r>
              <a:rPr lang="en-US"/>
              <a:t> Statement in C</a:t>
            </a:r>
            <a:endParaRPr/>
          </a:p>
        </p:txBody>
      </p:sp>
      <p:sp>
        <p:nvSpPr>
          <p:cNvPr id="279" name="Google Shape;279;p2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20"/>
              <a:buFont typeface="Arial"/>
              <a:buChar char="•"/>
            </a:pPr>
            <a:r>
              <a:rPr lang="en-US" sz="2720"/>
              <a:t>The syntax of do-while statement in C: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544"/>
              </a:spcBef>
              <a:spcAft>
                <a:spcPts val="0"/>
              </a:spcAft>
              <a:buClr>
                <a:schemeClr val="accent1"/>
              </a:buClr>
              <a:buSzPts val="2720"/>
              <a:buFont typeface="Calibri"/>
              <a:buNone/>
            </a:pPr>
            <a:r>
              <a:rPr lang="en-US" sz="2720"/>
              <a:t>	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544"/>
              </a:spcBef>
              <a:spcAft>
                <a:spcPts val="0"/>
              </a:spcAft>
              <a:buClr>
                <a:schemeClr val="accent1"/>
              </a:buClr>
              <a:buSzPts val="2720"/>
              <a:buFont typeface="Calibri"/>
              <a:buNone/>
            </a:pPr>
            <a:r>
              <a:t/>
            </a:r>
            <a:endParaRPr sz="2720"/>
          </a:p>
          <a:p>
            <a:pPr indent="-342900" lvl="0" marL="342900" rtl="0" algn="l">
              <a:lnSpc>
                <a:spcPct val="80000"/>
              </a:lnSpc>
              <a:spcBef>
                <a:spcPts val="544"/>
              </a:spcBef>
              <a:spcAft>
                <a:spcPts val="0"/>
              </a:spcAft>
              <a:buClr>
                <a:schemeClr val="accent1"/>
              </a:buClr>
              <a:buSzPts val="2720"/>
              <a:buFont typeface="Calibri"/>
              <a:buNone/>
            </a:pPr>
            <a:r>
              <a:t/>
            </a:r>
            <a:endParaRPr sz="2720"/>
          </a:p>
          <a:p>
            <a:pPr indent="-342900" lvl="0" marL="342900" rtl="0" algn="l">
              <a:lnSpc>
                <a:spcPct val="80000"/>
              </a:lnSpc>
              <a:spcBef>
                <a:spcPts val="544"/>
              </a:spcBef>
              <a:spcAft>
                <a:spcPts val="0"/>
              </a:spcAft>
              <a:buClr>
                <a:schemeClr val="accent1"/>
              </a:buClr>
              <a:buSzPts val="2720"/>
              <a:buFont typeface="Calibri"/>
              <a:buNone/>
            </a:pPr>
            <a:r>
              <a:t/>
            </a:r>
            <a:endParaRPr sz="2720"/>
          </a:p>
          <a:p>
            <a:pPr indent="-342900" lvl="0" marL="342900" rtl="0" algn="l">
              <a:lnSpc>
                <a:spcPct val="80000"/>
              </a:lnSpc>
              <a:spcBef>
                <a:spcPts val="544"/>
              </a:spcBef>
              <a:spcAft>
                <a:spcPts val="0"/>
              </a:spcAft>
              <a:buClr>
                <a:schemeClr val="accent1"/>
              </a:buClr>
              <a:buSzPts val="2720"/>
              <a:buChar char="•"/>
            </a:pPr>
            <a:r>
              <a:rPr lang="en-US" sz="2720"/>
              <a:t>The </a:t>
            </a:r>
            <a:r>
              <a:rPr i="1" lang="en-US" sz="2720"/>
              <a:t>statement</a:t>
            </a:r>
            <a:r>
              <a:rPr lang="en-US" sz="2720"/>
              <a:t> executed at least one time(even if the condition is false)</a:t>
            </a:r>
            <a:endParaRPr sz="2720"/>
          </a:p>
          <a:p>
            <a:pPr indent="-342900" lvl="0" marL="342900" rtl="0" algn="l">
              <a:lnSpc>
                <a:spcPct val="80000"/>
              </a:lnSpc>
              <a:spcBef>
                <a:spcPts val="544"/>
              </a:spcBef>
              <a:spcAft>
                <a:spcPts val="0"/>
              </a:spcAft>
              <a:buClr>
                <a:schemeClr val="accent1"/>
              </a:buClr>
              <a:buSzPts val="2720"/>
              <a:buFont typeface="Arial"/>
              <a:buChar char="•"/>
            </a:pPr>
            <a:r>
              <a:rPr lang="en-US" sz="2720"/>
              <a:t>For second time, If the </a:t>
            </a:r>
            <a:r>
              <a:rPr b="1" lang="en-US" sz="2720"/>
              <a:t>condition</a:t>
            </a:r>
            <a:r>
              <a:rPr lang="en-US" sz="2720"/>
              <a:t> is true, then the </a:t>
            </a:r>
            <a:r>
              <a:rPr i="1" lang="en-US" sz="2720"/>
              <a:t>statement</a:t>
            </a:r>
            <a:r>
              <a:rPr lang="en-US" sz="2720"/>
              <a:t> is repeated else the loop is exited.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544"/>
              </a:spcBef>
              <a:spcAft>
                <a:spcPts val="0"/>
              </a:spcAft>
              <a:buClr>
                <a:schemeClr val="accent1"/>
              </a:buClr>
              <a:buSzPts val="2720"/>
              <a:buFont typeface="Arial"/>
              <a:buChar char="•"/>
            </a:pPr>
            <a:r>
              <a:rPr lang="en-US" sz="2720"/>
              <a:t>Also known as exit-controlled loop, as loop body executes first and then the condition is checked</a:t>
            </a:r>
            <a:endParaRPr sz="2720"/>
          </a:p>
        </p:txBody>
      </p:sp>
      <p:sp>
        <p:nvSpPr>
          <p:cNvPr id="280" name="Google Shape;280;p21"/>
          <p:cNvSpPr txBox="1"/>
          <p:nvPr>
            <p:ph idx="12" type="sldNum"/>
          </p:nvPr>
        </p:nvSpPr>
        <p:spPr>
          <a:xfrm>
            <a:off x="7010400" y="632460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5-</a:t>
            </a: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281" name="Google Shape;281;p21"/>
          <p:cNvGrpSpPr/>
          <p:nvPr/>
        </p:nvGrpSpPr>
        <p:grpSpPr>
          <a:xfrm>
            <a:off x="685800" y="2209800"/>
            <a:ext cx="5029200" cy="1447800"/>
            <a:chOff x="914400" y="2057400"/>
            <a:chExt cx="5029200" cy="1524000"/>
          </a:xfrm>
        </p:grpSpPr>
        <p:sp>
          <p:nvSpPr>
            <p:cNvPr id="282" name="Google Shape;282;p21"/>
            <p:cNvSpPr/>
            <p:nvPr/>
          </p:nvSpPr>
          <p:spPr>
            <a:xfrm>
              <a:off x="914400" y="2057400"/>
              <a:ext cx="5029200" cy="1524000"/>
            </a:xfrm>
            <a:prstGeom prst="verticalScroll">
              <a:avLst>
                <a:gd fmla="val 18730" name="adj"/>
              </a:avLst>
            </a:prstGeom>
            <a:solidFill>
              <a:schemeClr val="lt1"/>
            </a:solidFill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-US" sz="2000" u="none" cap="none" strike="noStrike">
                  <a:solidFill>
                    <a:srgbClr val="C000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do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-US" sz="2000" u="none" cap="none" strike="noStrike">
                  <a:solidFill>
                    <a:srgbClr val="C00000"/>
                  </a:solidFill>
                  <a:latin typeface="Calibri"/>
                  <a:ea typeface="Calibri"/>
                  <a:cs typeface="Calibri"/>
                  <a:sym typeface="Calibri"/>
                </a:rPr>
                <a:t>     {</a:t>
              </a:r>
              <a:br>
                <a:rPr b="0" i="0" lang="en-US" sz="2000" u="none" cap="none" strike="noStrike">
                  <a:solidFill>
                    <a:srgbClr val="C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US" sz="2000" u="none" cap="none" strike="noStrike">
                  <a:solidFill>
                    <a:srgbClr val="C00000"/>
                  </a:solidFill>
                  <a:latin typeface="Calibri"/>
                  <a:ea typeface="Calibri"/>
                  <a:cs typeface="Calibri"/>
                  <a:sym typeface="Calibri"/>
                </a:rPr>
                <a:t>        statement;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-US" sz="2000" u="none" cap="none" strike="noStrike">
                  <a:solidFill>
                    <a:srgbClr val="C00000"/>
                  </a:solidFill>
                  <a:latin typeface="Calibri"/>
                  <a:ea typeface="Calibri"/>
                  <a:cs typeface="Calibri"/>
                  <a:sym typeface="Calibri"/>
                </a:rPr>
                <a:t>      }</a:t>
              </a:r>
              <a:r>
                <a:rPr b="0" i="1" lang="en-US" sz="2000" u="none" cap="none" strike="noStrike">
                  <a:solidFill>
                    <a:srgbClr val="C00000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b="0" i="0" lang="en-US" sz="2000" u="none" cap="none" strike="noStrike">
                  <a:solidFill>
                    <a:srgbClr val="C000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while</a:t>
              </a:r>
              <a:r>
                <a:rPr b="0" i="0" lang="en-US" sz="2000" u="none" cap="none" strike="noStrike">
                  <a:solidFill>
                    <a:srgbClr val="C00000"/>
                  </a:solidFill>
                  <a:latin typeface="Calibri"/>
                  <a:ea typeface="Calibri"/>
                  <a:cs typeface="Calibri"/>
                  <a:sym typeface="Calibri"/>
                </a:rPr>
                <a:t> (condition);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Google Shape;283;p21"/>
            <p:cNvSpPr txBox="1"/>
            <p:nvPr/>
          </p:nvSpPr>
          <p:spPr>
            <a:xfrm>
              <a:off x="2819400" y="2057400"/>
              <a:ext cx="1447800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en-US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Syntax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2"/>
          <p:cNvSpPr/>
          <p:nvPr/>
        </p:nvSpPr>
        <p:spPr>
          <a:xfrm>
            <a:off x="5334000" y="1600200"/>
            <a:ext cx="3581400" cy="43434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" name="Google Shape;289;p22"/>
          <p:cNvSpPr txBox="1"/>
          <p:nvPr/>
        </p:nvSpPr>
        <p:spPr>
          <a:xfrm>
            <a:off x="533400" y="1609725"/>
            <a:ext cx="4191000" cy="2657475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do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Repeated_Actions;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 </a:t>
            </a:r>
            <a:r>
              <a:rPr b="1" i="0" lang="en-US" sz="1800" u="none" cap="none" strike="noStrike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while (</a:t>
            </a:r>
            <a:r>
              <a:rPr b="1" i="0" lang="en-US" sz="18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Condition</a:t>
            </a:r>
            <a:r>
              <a:rPr b="1" i="0" lang="en-US" sz="1800" u="none" cap="none" strike="noStrike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graphicFrame>
        <p:nvGraphicFramePr>
          <p:cNvPr id="290" name="Google Shape;290;p22"/>
          <p:cNvGraphicFramePr/>
          <p:nvPr/>
        </p:nvGraphicFramePr>
        <p:xfrm>
          <a:off x="5257800" y="1524000"/>
          <a:ext cx="3054350" cy="4343400"/>
        </p:xfrm>
        <a:graphic>
          <a:graphicData uri="http://schemas.openxmlformats.org/presentationml/2006/ole">
            <mc:AlternateContent>
              <mc:Choice Requires="v">
                <p:oleObj r:id="rId4" imgH="4343400" imgW="3054350" progId="" spid="_x0000_s1">
                  <p:embed/>
                </p:oleObj>
              </mc:Choice>
              <mc:Fallback>
                <p:oleObj r:id="rId5" imgH="4343400" imgW="3054350" progId="">
                  <p:embed/>
                  <p:pic>
                    <p:nvPicPr>
                      <p:cNvPr id="290" name="Google Shape;290;p22"/>
                      <p:cNvPicPr preferRelativeResize="0"/>
                      <p:nvPr/>
                    </p:nvPicPr>
                    <p:blipFill rotWithShape="1">
                      <a:blip r:embed="rId6">
                        <a:alphaModFix/>
                      </a:blip>
                      <a:srcRect b="0" l="0" r="0" t="0"/>
                      <a:stretch/>
                    </p:blipFill>
                    <p:spPr>
                      <a:xfrm>
                        <a:off x="5257800" y="1524000"/>
                        <a:ext cx="3054350" cy="434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1" name="Google Shape;291;p2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ourier New"/>
              <a:buNone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do…while</a:t>
            </a:r>
            <a:r>
              <a:rPr lang="en-US"/>
              <a:t> statement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2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ourier New"/>
              <a:buNone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do…while</a:t>
            </a:r>
            <a:r>
              <a:rPr lang="en-US"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en-US"/>
              <a:t>statement</a:t>
            </a:r>
            <a:endParaRPr/>
          </a:p>
        </p:txBody>
      </p:sp>
      <p:sp>
        <p:nvSpPr>
          <p:cNvPr id="297" name="Google Shape;297;p23"/>
          <p:cNvSpPr txBox="1"/>
          <p:nvPr>
            <p:ph idx="1" type="body"/>
          </p:nvPr>
        </p:nvSpPr>
        <p:spPr>
          <a:xfrm>
            <a:off x="457200" y="1295400"/>
            <a:ext cx="8229600" cy="452596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libri"/>
              <a:buNone/>
            </a:pPr>
            <a:r>
              <a:rPr b="1" lang="en-US" sz="2400"/>
              <a:t>Example: </a:t>
            </a:r>
            <a:r>
              <a:rPr lang="en-US" sz="2400"/>
              <a:t>this do…while statement prints numbers 10 down to 1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Calibri"/>
              <a:buNone/>
            </a:pPr>
            <a:r>
              <a:t/>
            </a:r>
            <a:endParaRPr sz="16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98" name="Google Shape;298;p23"/>
          <p:cNvSpPr txBox="1"/>
          <p:nvPr/>
        </p:nvSpPr>
        <p:spPr>
          <a:xfrm>
            <a:off x="0" y="1905000"/>
            <a:ext cx="4572000" cy="3360920"/>
          </a:xfrm>
          <a:prstGeom prst="rect">
            <a:avLst/>
          </a:prstGeom>
          <a:gradFill>
            <a:gsLst>
              <a:gs pos="0">
                <a:srgbClr val="8EB5FF"/>
              </a:gs>
              <a:gs pos="35000">
                <a:srgbClr val="B1C9FF"/>
              </a:gs>
              <a:gs pos="100000">
                <a:srgbClr val="E0EBFF"/>
              </a:gs>
            </a:gsLst>
            <a:lin ang="16200000" scaled="0"/>
          </a:gradFill>
          <a:ln cap="flat" cmpd="sng" w="9525">
            <a:solidFill>
              <a:srgbClr val="096CC5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254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#include&lt;stdio.h&gt;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int main()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int n=10;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do{</a:t>
            </a:r>
            <a:endParaRPr b="1" i="0" sz="18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printf(“%d ”, n);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n=n-1;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}while (n&gt;0);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99" name="Google Shape;299;p23"/>
          <p:cNvSpPr/>
          <p:nvPr/>
        </p:nvSpPr>
        <p:spPr>
          <a:xfrm>
            <a:off x="5562600" y="2819400"/>
            <a:ext cx="3048000" cy="34290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300" name="Google Shape;300;p23"/>
          <p:cNvGraphicFramePr/>
          <p:nvPr/>
        </p:nvGraphicFramePr>
        <p:xfrm>
          <a:off x="5334000" y="1676400"/>
          <a:ext cx="3276600" cy="4953000"/>
        </p:xfrm>
        <a:graphic>
          <a:graphicData uri="http://schemas.openxmlformats.org/presentationml/2006/ole">
            <mc:AlternateContent>
              <mc:Choice Requires="v">
                <p:oleObj r:id="rId4" imgH="4953000" imgW="3276600" progId="" spid="_x0000_s1">
                  <p:embed/>
                </p:oleObj>
              </mc:Choice>
              <mc:Fallback>
                <p:oleObj r:id="rId5" imgH="4953000" imgW="3276600" progId="">
                  <p:embed/>
                  <p:pic>
                    <p:nvPicPr>
                      <p:cNvPr id="300" name="Google Shape;300;p23"/>
                      <p:cNvPicPr preferRelativeResize="0"/>
                      <p:nvPr/>
                    </p:nvPicPr>
                    <p:blipFill rotWithShape="1">
                      <a:blip r:embed="rId6">
                        <a:alphaModFix/>
                      </a:blip>
                      <a:srcRect b="0" l="0" r="0" t="0"/>
                      <a:stretch/>
                    </p:blipFill>
                    <p:spPr>
                      <a:xfrm>
                        <a:off x="5334000" y="1676400"/>
                        <a:ext cx="3276600" cy="4953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1" name="Google Shape;301;p23"/>
          <p:cNvSpPr txBox="1"/>
          <p:nvPr/>
        </p:nvSpPr>
        <p:spPr>
          <a:xfrm>
            <a:off x="0" y="5555159"/>
            <a:ext cx="4572000" cy="40011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10 9 8 7 6 5 4 3 2 1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24"/>
          <p:cNvSpPr txBox="1"/>
          <p:nvPr>
            <p:ph type="title"/>
          </p:nvPr>
        </p:nvSpPr>
        <p:spPr>
          <a:xfrm>
            <a:off x="457200" y="3048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alibri"/>
              <a:buNone/>
            </a:pPr>
            <a:r>
              <a:rPr lang="en-US" sz="3800"/>
              <a:t>Difference between while and do..while</a:t>
            </a:r>
            <a:endParaRPr sz="3800"/>
          </a:p>
        </p:txBody>
      </p:sp>
      <p:graphicFrame>
        <p:nvGraphicFramePr>
          <p:cNvPr id="307" name="Google Shape;307;p24"/>
          <p:cNvGraphicFramePr/>
          <p:nvPr/>
        </p:nvGraphicFramePr>
        <p:xfrm>
          <a:off x="457200" y="160020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{26AD5ACC-A74E-40FF-BAE0-2A57E2EEC591}</a:tableStyleId>
              </a:tblPr>
              <a:tblGrid>
                <a:gridCol w="4114800"/>
                <a:gridCol w="411480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while loop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do..while loop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1. Condition is specified at the </a:t>
                      </a:r>
                      <a:r>
                        <a:rPr b="1" lang="en-US" sz="1800" u="none" cap="none" strike="noStrike"/>
                        <a:t>top</a:t>
                      </a:r>
                      <a:endParaRPr b="1"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1. Condition is mentioned at the </a:t>
                      </a:r>
                      <a:r>
                        <a:rPr b="1" lang="en-US" sz="1800" u="none" cap="none" strike="noStrike"/>
                        <a:t>bottom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2. Body statements are executed when the condition is satisfied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2. Body statements are executed at least once even if the expression value evaluates to false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3. It is an </a:t>
                      </a:r>
                      <a:r>
                        <a:rPr b="1" lang="en-US" sz="1800" u="none" cap="none" strike="noStrike"/>
                        <a:t>entry controlled </a:t>
                      </a:r>
                      <a:r>
                        <a:rPr lang="en-US" sz="1800" u="none" cap="none" strike="noStrike"/>
                        <a:t>loop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3. It is an </a:t>
                      </a:r>
                      <a:r>
                        <a:rPr b="1" lang="en-US" sz="1800" u="none" cap="none" strike="noStrike"/>
                        <a:t>exit controlled</a:t>
                      </a:r>
                      <a:r>
                        <a:rPr lang="en-US" sz="1800" u="none" cap="none" strike="noStrike"/>
                        <a:t> loop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ourier New"/>
                        <a:buNone/>
                      </a:pPr>
                      <a:r>
                        <a:rPr b="0" lang="en-US" sz="1800" u="none" cap="none" strike="no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4.Syntax: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ourier New"/>
                        <a:buNone/>
                      </a:pPr>
                      <a:r>
                        <a:rPr b="1" lang="en-US" sz="1800" u="none" cap="none" strike="no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while</a:t>
                      </a:r>
                      <a:r>
                        <a:rPr lang="en-US" sz="1800" u="none" cap="none" strike="noStrike"/>
                        <a:t> (</a:t>
                      </a:r>
                      <a:r>
                        <a:rPr b="1" lang="en-US" sz="1800" u="none" cap="none" strike="noStrike">
                          <a:solidFill>
                            <a:schemeClr val="dk1"/>
                          </a:solidFill>
                        </a:rPr>
                        <a:t>condition</a:t>
                      </a:r>
                      <a:r>
                        <a:rPr lang="en-US" sz="1800" u="none" cap="none" strike="noStrike"/>
                        <a:t>)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u="none" cap="none" strike="noStrike"/>
                        <a:t>	</a:t>
                      </a:r>
                      <a:r>
                        <a:rPr b="0" i="1" lang="en-US" sz="1800" u="none" cap="none" strike="noStrike">
                          <a:solidFill>
                            <a:schemeClr val="dk1"/>
                          </a:solidFill>
                        </a:rPr>
                        <a:t>statement;</a:t>
                      </a:r>
                      <a:endParaRPr b="1" i="1" sz="1800" u="none" cap="none" strike="noStrike">
                        <a:solidFill>
                          <a:schemeClr val="accent2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ourier New"/>
                        <a:buNone/>
                      </a:pPr>
                      <a:r>
                        <a:rPr b="0" lang="en-US" sz="1800" u="none" cap="none" strike="no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4.Syntax:</a:t>
                      </a:r>
                      <a:endParaRPr b="1" sz="18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ourier New"/>
                        <a:buNone/>
                      </a:pPr>
                      <a:r>
                        <a:rPr b="1" lang="en-US" sz="1800" u="none" cap="none" strike="no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do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ourier New"/>
                        <a:buNone/>
                      </a:pPr>
                      <a:r>
                        <a:rPr b="1" lang="en-US" sz="1800" u="none" cap="none" strike="no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{</a:t>
                      </a:r>
                      <a:br>
                        <a:rPr lang="en-US" sz="1800" u="none" cap="none" strike="no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</a:br>
                      <a:r>
                        <a:rPr i="1" lang="en-US" sz="1800" u="none" cap="none" strike="noStrike"/>
                        <a:t>statements;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b="1" lang="en-US" sz="1800" u="none" cap="none" strike="noStrike"/>
                        <a:t>}</a:t>
                      </a:r>
                      <a:br>
                        <a:rPr i="1" lang="en-US" sz="1800" u="none" cap="none" strike="noStrike"/>
                      </a:br>
                      <a:r>
                        <a:rPr b="1" lang="en-US" sz="1800" u="none" cap="none" strike="no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while </a:t>
                      </a:r>
                      <a:r>
                        <a:rPr lang="en-US" sz="1800" u="none" cap="none" strike="noStrike"/>
                        <a:t>(</a:t>
                      </a:r>
                      <a:r>
                        <a:rPr b="1" lang="en-US" sz="1800" u="none" cap="none" strike="noStrike">
                          <a:solidFill>
                            <a:schemeClr val="dk1"/>
                          </a:solidFill>
                        </a:rPr>
                        <a:t>condition</a:t>
                      </a:r>
                      <a:r>
                        <a:rPr b="1" lang="en-US" sz="1800" u="none" cap="none" strike="noStrike"/>
                        <a:t>);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0"/>
          <p:cNvSpPr txBox="1"/>
          <p:nvPr>
            <p:ph type="title"/>
          </p:nvPr>
        </p:nvSpPr>
        <p:spPr>
          <a:xfrm>
            <a:off x="457200" y="274638"/>
            <a:ext cx="8229600" cy="6826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5454"/>
              <a:buNone/>
            </a:pPr>
            <a:r>
              <a:rPr lang="en-US"/>
              <a:t>Q1</a:t>
            </a:r>
            <a:endParaRPr/>
          </a:p>
        </p:txBody>
      </p:sp>
      <p:sp>
        <p:nvSpPr>
          <p:cNvPr id="313" name="Google Shape;313;p30"/>
          <p:cNvSpPr txBox="1"/>
          <p:nvPr>
            <p:ph idx="1" type="body"/>
          </p:nvPr>
        </p:nvSpPr>
        <p:spPr>
          <a:xfrm>
            <a:off x="457200" y="957264"/>
            <a:ext cx="8229600" cy="516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62500" lnSpcReduction="20000"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ct val="160000"/>
              <a:buNone/>
            </a:pPr>
            <a:r>
              <a:rPr lang="en-US"/>
              <a:t>What will be the output of the following C code?</a:t>
            </a:r>
            <a:endParaRPr/>
          </a:p>
          <a:p>
            <a:pPr indent="0" lvl="0" marL="254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ct val="160000"/>
              <a:buNone/>
            </a:pPr>
            <a:r>
              <a:rPr lang="en-US"/>
              <a:t>    #include &lt;stdio.h&gt;</a:t>
            </a:r>
            <a:endParaRPr/>
          </a:p>
          <a:p>
            <a:pPr indent="0" lvl="0" marL="254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ct val="160000"/>
              <a:buNone/>
            </a:pPr>
            <a:r>
              <a:rPr lang="en-US"/>
              <a:t>    int main()</a:t>
            </a:r>
            <a:endParaRPr/>
          </a:p>
          <a:p>
            <a:pPr indent="0" lvl="0" marL="254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ct val="160000"/>
              <a:buNone/>
            </a:pPr>
            <a:r>
              <a:rPr lang="en-US"/>
              <a:t>    {</a:t>
            </a:r>
            <a:endParaRPr/>
          </a:p>
          <a:p>
            <a:pPr indent="0" lvl="0" marL="254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ct val="160000"/>
              <a:buNone/>
            </a:pPr>
            <a:r>
              <a:rPr lang="en-US"/>
              <a:t>        do</a:t>
            </a:r>
            <a:endParaRPr/>
          </a:p>
          <a:p>
            <a:pPr indent="0" lvl="0" marL="254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ct val="160000"/>
              <a:buNone/>
            </a:pPr>
            <a:r>
              <a:rPr lang="en-US"/>
              <a:t>            printf("In while loop ");</a:t>
            </a:r>
            <a:endParaRPr/>
          </a:p>
          <a:p>
            <a:pPr indent="0" lvl="0" marL="254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ct val="160000"/>
              <a:buNone/>
            </a:pPr>
            <a:r>
              <a:rPr lang="en-US"/>
              <a:t>        while (0);</a:t>
            </a:r>
            <a:endParaRPr/>
          </a:p>
          <a:p>
            <a:pPr indent="0" lvl="0" marL="254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ct val="160000"/>
              <a:buNone/>
            </a:pPr>
            <a:r>
              <a:rPr lang="en-US"/>
              <a:t>            printf("After loop\n");</a:t>
            </a:r>
            <a:endParaRPr/>
          </a:p>
          <a:p>
            <a:pPr indent="0" lvl="0" marL="254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ct val="160000"/>
              <a:buNone/>
            </a:pPr>
            <a:r>
              <a:rPr lang="en-US"/>
              <a:t>        return 0;</a:t>
            </a:r>
            <a:endParaRPr/>
          </a:p>
          <a:p>
            <a:pPr indent="0" lvl="0" marL="254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ct val="160000"/>
              <a:buNone/>
            </a:pPr>
            <a:r>
              <a:rPr lang="en-US"/>
              <a:t>    }</a:t>
            </a:r>
            <a:endParaRPr/>
          </a:p>
          <a:p>
            <a:pPr indent="0" lvl="0" marL="254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ct val="160000"/>
              <a:buNone/>
            </a:pPr>
            <a:r>
              <a:rPr lang="en-US"/>
              <a:t>A. In while loop</a:t>
            </a:r>
            <a:endParaRPr/>
          </a:p>
          <a:p>
            <a:pPr indent="0" lvl="0" marL="254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ct val="160000"/>
              <a:buNone/>
            </a:pPr>
            <a:r>
              <a:rPr lang="en-US"/>
              <a:t>B. In while loop</a:t>
            </a:r>
            <a:endParaRPr/>
          </a:p>
          <a:p>
            <a:pPr indent="0" lvl="0" marL="254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ct val="160000"/>
              <a:buNone/>
            </a:pPr>
            <a:r>
              <a:rPr lang="en-US"/>
              <a:t>     After loop</a:t>
            </a:r>
            <a:endParaRPr/>
          </a:p>
          <a:p>
            <a:pPr indent="0" lvl="0" marL="254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ct val="160000"/>
              <a:buNone/>
            </a:pPr>
            <a:r>
              <a:rPr lang="en-US"/>
              <a:t>C. After loop</a:t>
            </a:r>
            <a:endParaRPr/>
          </a:p>
          <a:p>
            <a:pPr indent="0" lvl="0" marL="254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ct val="160000"/>
              <a:buNone/>
            </a:pPr>
            <a:r>
              <a:rPr lang="en-US"/>
              <a:t>D. Infinite loop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1"/>
          <p:cNvSpPr txBox="1"/>
          <p:nvPr>
            <p:ph type="title"/>
          </p:nvPr>
        </p:nvSpPr>
        <p:spPr>
          <a:xfrm>
            <a:off x="457200" y="274638"/>
            <a:ext cx="8229600" cy="6254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5454"/>
              <a:buNone/>
            </a:pPr>
            <a:r>
              <a:rPr lang="en-US"/>
              <a:t>Q2</a:t>
            </a:r>
            <a:endParaRPr/>
          </a:p>
        </p:txBody>
      </p:sp>
      <p:sp>
        <p:nvSpPr>
          <p:cNvPr id="319" name="Google Shape;319;p31"/>
          <p:cNvSpPr txBox="1"/>
          <p:nvPr>
            <p:ph idx="1" type="body"/>
          </p:nvPr>
        </p:nvSpPr>
        <p:spPr>
          <a:xfrm>
            <a:off x="457200" y="900114"/>
            <a:ext cx="8229600" cy="5672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47500" lnSpcReduction="20000"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ct val="210526"/>
              <a:buNone/>
            </a:pPr>
            <a:r>
              <a:rPr lang="en-US"/>
              <a:t>What will be the output of the following C code?</a:t>
            </a:r>
            <a:endParaRPr/>
          </a:p>
          <a:p>
            <a:pPr indent="0" lvl="0" marL="254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ct val="210526"/>
              <a:buNone/>
            </a:pPr>
            <a:r>
              <a:rPr lang="en-US"/>
              <a:t>    #include &lt;stdio.h&gt;</a:t>
            </a:r>
            <a:endParaRPr/>
          </a:p>
          <a:p>
            <a:pPr indent="0" lvl="0" marL="254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ct val="210526"/>
              <a:buNone/>
            </a:pPr>
            <a:r>
              <a:rPr lang="en-US"/>
              <a:t>    int main()</a:t>
            </a:r>
            <a:endParaRPr/>
          </a:p>
          <a:p>
            <a:pPr indent="0" lvl="0" marL="254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ct val="210526"/>
              <a:buNone/>
            </a:pPr>
            <a:r>
              <a:rPr lang="en-US"/>
              <a:t>    {</a:t>
            </a:r>
            <a:endParaRPr/>
          </a:p>
          <a:p>
            <a:pPr indent="0" lvl="0" marL="254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ct val="210526"/>
              <a:buNone/>
            </a:pPr>
            <a:r>
              <a:rPr lang="en-US"/>
              <a:t>        int i = 0;</a:t>
            </a:r>
            <a:endParaRPr/>
          </a:p>
          <a:p>
            <a:pPr indent="0" lvl="0" marL="254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ct val="210526"/>
              <a:buNone/>
            </a:pPr>
            <a:r>
              <a:rPr lang="en-US"/>
              <a:t>        do {</a:t>
            </a:r>
            <a:endParaRPr/>
          </a:p>
          <a:p>
            <a:pPr indent="0" lvl="0" marL="254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ct val="210526"/>
              <a:buNone/>
            </a:pPr>
            <a:r>
              <a:rPr lang="en-US"/>
              <a:t>            i++;</a:t>
            </a:r>
            <a:endParaRPr/>
          </a:p>
          <a:p>
            <a:pPr indent="0" lvl="0" marL="254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ct val="210526"/>
              <a:buNone/>
            </a:pPr>
            <a:r>
              <a:rPr lang="en-US"/>
              <a:t>            printf("In while loop\n");</a:t>
            </a:r>
            <a:endParaRPr/>
          </a:p>
          <a:p>
            <a:pPr indent="0" lvl="0" marL="254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ct val="210526"/>
              <a:buNone/>
            </a:pPr>
            <a:r>
              <a:rPr lang="en-US"/>
              <a:t>        } while (i &lt; 3);</a:t>
            </a:r>
            <a:endParaRPr/>
          </a:p>
          <a:p>
            <a:pPr indent="0" lvl="0" marL="254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ct val="210526"/>
              <a:buNone/>
            </a:pPr>
            <a:r>
              <a:rPr lang="en-US"/>
              <a:t>       return 0;</a:t>
            </a:r>
            <a:endParaRPr/>
          </a:p>
          <a:p>
            <a:pPr indent="0" lvl="0" marL="254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ct val="210526"/>
              <a:buNone/>
            </a:pPr>
            <a:r>
              <a:rPr lang="en-US"/>
              <a:t>    }</a:t>
            </a:r>
            <a:endParaRPr/>
          </a:p>
          <a:p>
            <a:pPr indent="0" lvl="0" marL="254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ct val="210526"/>
              <a:buNone/>
            </a:pPr>
            <a:r>
              <a:rPr lang="en-US"/>
              <a:t>A. In while loop</a:t>
            </a:r>
            <a:endParaRPr/>
          </a:p>
          <a:p>
            <a:pPr indent="0" lvl="0" marL="254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ct val="210526"/>
              <a:buNone/>
            </a:pPr>
            <a:r>
              <a:rPr lang="en-US"/>
              <a:t>   In while loop</a:t>
            </a:r>
            <a:endParaRPr/>
          </a:p>
          <a:p>
            <a:pPr indent="0" lvl="0" marL="254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ct val="210526"/>
              <a:buNone/>
            </a:pPr>
            <a:r>
              <a:rPr lang="en-US"/>
              <a:t>   In while loop</a:t>
            </a:r>
            <a:endParaRPr/>
          </a:p>
          <a:p>
            <a:pPr indent="0" lvl="0" marL="254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ct val="210526"/>
              <a:buNone/>
            </a:pPr>
            <a:r>
              <a:t/>
            </a:r>
            <a:endParaRPr/>
          </a:p>
          <a:p>
            <a:pPr indent="0" lvl="0" marL="254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ct val="210526"/>
              <a:buNone/>
            </a:pPr>
            <a:r>
              <a:rPr lang="en-US"/>
              <a:t>B. In while loop</a:t>
            </a:r>
            <a:endParaRPr/>
          </a:p>
          <a:p>
            <a:pPr indent="0" lvl="0" marL="254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ct val="210526"/>
              <a:buNone/>
            </a:pPr>
            <a:r>
              <a:rPr lang="en-US"/>
              <a:t>   In while loop</a:t>
            </a:r>
            <a:endParaRPr/>
          </a:p>
          <a:p>
            <a:pPr indent="0" lvl="0" marL="254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ct val="210526"/>
              <a:buNone/>
            </a:pPr>
            <a:r>
              <a:t/>
            </a:r>
            <a:endParaRPr/>
          </a:p>
          <a:p>
            <a:pPr indent="0" lvl="0" marL="254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ct val="210526"/>
              <a:buNone/>
            </a:pPr>
            <a:r>
              <a:rPr lang="en-US"/>
              <a:t>C. Nothing will be displayed</a:t>
            </a:r>
            <a:endParaRPr/>
          </a:p>
          <a:p>
            <a:pPr indent="0" lvl="0" marL="254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ct val="210526"/>
              <a:buNone/>
            </a:pPr>
            <a:r>
              <a:rPr lang="en-US"/>
              <a:t>D. Compile time error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Outline</a:t>
            </a:r>
            <a:endParaRPr/>
          </a:p>
        </p:txBody>
      </p:sp>
      <p:sp>
        <p:nvSpPr>
          <p:cNvPr id="68" name="Google Shape;68;p2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Char char="•"/>
            </a:pPr>
            <a:r>
              <a:rPr lang="en-US"/>
              <a:t>Repetition structure/Control Loop Statements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Char char="–"/>
            </a:pPr>
            <a:r>
              <a:rPr lang="en-US"/>
              <a:t>for statement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Char char="–"/>
            </a:pPr>
            <a:r>
              <a:rPr lang="en-US"/>
              <a:t>while statement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Char char="–"/>
            </a:pPr>
            <a:r>
              <a:rPr lang="en-US"/>
              <a:t>do-while statement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Repetition(Going to School)</a:t>
            </a:r>
            <a:endParaRPr/>
          </a:p>
        </p:txBody>
      </p:sp>
      <p:grpSp>
        <p:nvGrpSpPr>
          <p:cNvPr id="74" name="Google Shape;74;p3"/>
          <p:cNvGrpSpPr/>
          <p:nvPr/>
        </p:nvGrpSpPr>
        <p:grpSpPr>
          <a:xfrm>
            <a:off x="3581400" y="1213485"/>
            <a:ext cx="1981200" cy="5263516"/>
            <a:chOff x="3810000" y="2508802"/>
            <a:chExt cx="1981200" cy="5339798"/>
          </a:xfrm>
        </p:grpSpPr>
        <p:pic>
          <p:nvPicPr>
            <p:cNvPr descr="C:\Users\Aman\Pictures\C ppt pictures\Capture.JPG" id="75" name="Google Shape;75;p3"/>
            <p:cNvPicPr preferRelativeResize="0"/>
            <p:nvPr/>
          </p:nvPicPr>
          <p:blipFill rotWithShape="1">
            <a:blip r:embed="rId3">
              <a:alphaModFix/>
            </a:blip>
            <a:srcRect b="0" l="74257" r="988" t="0"/>
            <a:stretch/>
          </p:blipFill>
          <p:spPr>
            <a:xfrm>
              <a:off x="4059936" y="6897624"/>
              <a:ext cx="1485900" cy="9509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:\Users\Aman\Pictures\C ppt pictures\Capture.JPG" id="76" name="Google Shape;76;p3"/>
            <p:cNvPicPr preferRelativeResize="0"/>
            <p:nvPr/>
          </p:nvPicPr>
          <p:blipFill rotWithShape="1">
            <a:blip r:embed="rId4">
              <a:alphaModFix/>
            </a:blip>
            <a:srcRect b="0" l="49505" r="25740" t="0"/>
            <a:stretch/>
          </p:blipFill>
          <p:spPr>
            <a:xfrm>
              <a:off x="4059936" y="5830824"/>
              <a:ext cx="1485900" cy="7985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:\Users\Aman\Pictures\C ppt pictures\Capture.JPG" id="77" name="Google Shape;77;p3"/>
            <p:cNvPicPr preferRelativeResize="0"/>
            <p:nvPr/>
          </p:nvPicPr>
          <p:blipFill rotWithShape="1">
            <a:blip r:embed="rId4">
              <a:alphaModFix/>
            </a:blip>
            <a:srcRect b="0" l="24753" r="49504" t="0"/>
            <a:stretch/>
          </p:blipFill>
          <p:spPr>
            <a:xfrm>
              <a:off x="4038600" y="4803648"/>
              <a:ext cx="1545336" cy="7985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:\Users\Aman\Pictures\C ppt pictures\Capture.JPG" id="78" name="Google Shape;78;p3"/>
            <p:cNvPicPr preferRelativeResize="0"/>
            <p:nvPr/>
          </p:nvPicPr>
          <p:blipFill rotWithShape="1">
            <a:blip r:embed="rId5">
              <a:alphaModFix/>
            </a:blip>
            <a:srcRect b="0" l="990" r="74257" t="0"/>
            <a:stretch/>
          </p:blipFill>
          <p:spPr>
            <a:xfrm>
              <a:off x="4059936" y="3773424"/>
              <a:ext cx="1485900" cy="7985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9" name="Google Shape;79;p3"/>
            <p:cNvSpPr/>
            <p:nvPr/>
          </p:nvSpPr>
          <p:spPr>
            <a:xfrm>
              <a:off x="3810000" y="2508802"/>
              <a:ext cx="1981200" cy="933450"/>
            </a:xfrm>
            <a:prstGeom prst="diamond">
              <a:avLst/>
            </a:prstGeom>
            <a:solidFill>
              <a:schemeClr val="lt1"/>
            </a:solidFill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US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Day = Monday to Saturday</a:t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80" name="Google Shape;80;p3"/>
            <p:cNvCxnSpPr>
              <a:stCxn id="78" idx="2"/>
              <a:endCxn id="77" idx="0"/>
            </p:cNvCxnSpPr>
            <p:nvPr/>
          </p:nvCxnSpPr>
          <p:spPr>
            <a:xfrm>
              <a:off x="4802886" y="4572000"/>
              <a:ext cx="8400" cy="231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81" name="Google Shape;81;p3"/>
            <p:cNvCxnSpPr>
              <a:stCxn id="77" idx="2"/>
              <a:endCxn id="76" idx="0"/>
            </p:cNvCxnSpPr>
            <p:nvPr/>
          </p:nvCxnSpPr>
          <p:spPr>
            <a:xfrm flipH="1">
              <a:off x="4802868" y="5602224"/>
              <a:ext cx="8400" cy="228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</p:grpSp>
      <p:cxnSp>
        <p:nvCxnSpPr>
          <p:cNvPr id="82" name="Google Shape;82;p3"/>
          <p:cNvCxnSpPr/>
          <p:nvPr/>
        </p:nvCxnSpPr>
        <p:spPr>
          <a:xfrm flipH="1" rot="5400000">
            <a:off x="2230350" y="3027592"/>
            <a:ext cx="2778300" cy="76200"/>
          </a:xfrm>
          <a:prstGeom prst="bentConnector3">
            <a:avLst>
              <a:gd fmla="val 0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83" name="Google Shape;83;p3"/>
          <p:cNvCxnSpPr>
            <a:stCxn id="76" idx="2"/>
            <a:endCxn id="75" idx="0"/>
          </p:cNvCxnSpPr>
          <p:nvPr/>
        </p:nvCxnSpPr>
        <p:spPr>
          <a:xfrm>
            <a:off x="4574286" y="5275218"/>
            <a:ext cx="0" cy="264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84" name="Google Shape;84;p3"/>
          <p:cNvCxnSpPr>
            <a:stCxn id="79" idx="2"/>
            <a:endCxn id="85" idx="0"/>
          </p:cNvCxnSpPr>
          <p:nvPr/>
        </p:nvCxnSpPr>
        <p:spPr>
          <a:xfrm>
            <a:off x="4572000" y="2133600"/>
            <a:ext cx="38100" cy="2286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85" name="Google Shape;85;p3"/>
          <p:cNvSpPr/>
          <p:nvPr/>
        </p:nvSpPr>
        <p:spPr>
          <a:xfrm>
            <a:off x="3657600" y="2362200"/>
            <a:ext cx="1905000" cy="4267200"/>
          </a:xfrm>
          <a:prstGeom prst="flowChartProcess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Looping (repetition)</a:t>
            </a:r>
            <a:endParaRPr/>
          </a:p>
        </p:txBody>
      </p:sp>
      <p:sp>
        <p:nvSpPr>
          <p:cNvPr id="91" name="Google Shape;91;p5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Char char="•"/>
            </a:pPr>
            <a:r>
              <a:rPr i="1" lang="en-US"/>
              <a:t>What if we want to display hello 500 times?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Char char="–"/>
            </a:pPr>
            <a:r>
              <a:rPr lang="en-US"/>
              <a:t> Should we write 500 printf statements or equivalent ?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Noto Sans Symbols"/>
              <a:buChar char="⮚"/>
            </a:pPr>
            <a:r>
              <a:rPr lang="en-US"/>
              <a:t> Obviously not.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Char char="•"/>
            </a:pPr>
            <a:r>
              <a:rPr lang="en-US"/>
              <a:t> It means that we need some programming facility to repeat certain works.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Char char="•"/>
            </a:pPr>
            <a:r>
              <a:rPr lang="en-US"/>
              <a:t> Such facility is available in form of </a:t>
            </a:r>
            <a:r>
              <a:rPr b="1" i="1" lang="en-US"/>
              <a:t>looping statements.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6"/>
          <p:cNvSpPr txBox="1"/>
          <p:nvPr/>
        </p:nvSpPr>
        <p:spPr>
          <a:xfrm>
            <a:off x="3109423" y="5757446"/>
            <a:ext cx="3900977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concept of a loop without condition</a:t>
            </a:r>
            <a:endParaRPr b="1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6"/>
          <p:cNvSpPr/>
          <p:nvPr/>
        </p:nvSpPr>
        <p:spPr>
          <a:xfrm>
            <a:off x="457200" y="1600200"/>
            <a:ext cx="8229600" cy="1397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libri"/>
              <a:buChar char="•"/>
            </a:pPr>
            <a:r>
              <a:rPr b="0" i="0" lang="en-US" sz="32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The main idea of a loop is to repeat an action or a series of actions.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just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8" name="Google Shape;98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48000" y="2743200"/>
            <a:ext cx="3962400" cy="2922588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Loop 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7"/>
          <p:cNvSpPr/>
          <p:nvPr/>
        </p:nvSpPr>
        <p:spPr>
          <a:xfrm>
            <a:off x="762000" y="101600"/>
            <a:ext cx="77724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7"/>
          <p:cNvSpPr/>
          <p:nvPr/>
        </p:nvSpPr>
        <p:spPr>
          <a:xfrm>
            <a:off x="457200" y="1600200"/>
            <a:ext cx="7924800" cy="281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alibri"/>
              <a:buChar char="•"/>
            </a:pPr>
            <a:r>
              <a:rPr b="0" i="0" lang="en-US" sz="28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But, when to stop looping?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alibri"/>
              <a:buChar char="•"/>
            </a:pPr>
            <a:r>
              <a:rPr b="0" i="0" lang="en-US" sz="28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In the following flowchart, the action is executed over and over again. It never stops – This is called an infinite loop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alibri"/>
              <a:buChar char="•"/>
            </a:pPr>
            <a:r>
              <a:rPr b="1" i="0" lang="en-US" sz="28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Solution</a:t>
            </a:r>
            <a:r>
              <a:rPr b="0" i="0" lang="en-US" sz="28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 – put a condition to tell the loop either continue looping or stop.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6" name="Google Shape;106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24400" y="4038600"/>
            <a:ext cx="3962400" cy="274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8"/>
          <p:cNvSpPr/>
          <p:nvPr/>
        </p:nvSpPr>
        <p:spPr>
          <a:xfrm>
            <a:off x="4648200" y="1600200"/>
            <a:ext cx="3581400" cy="41148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Loop </a:t>
            </a:r>
            <a:endParaRPr/>
          </a:p>
        </p:txBody>
      </p:sp>
      <p:sp>
        <p:nvSpPr>
          <p:cNvPr id="113" name="Google Shape;113;p8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90"/>
              <a:buChar char="•"/>
            </a:pPr>
            <a:r>
              <a:rPr lang="en-US" sz="2590"/>
              <a:t>A loop has two parts – </a:t>
            </a:r>
            <a:r>
              <a:rPr b="1" lang="en-US" sz="2590">
                <a:solidFill>
                  <a:srgbClr val="004E6C"/>
                </a:solidFill>
              </a:rPr>
              <a:t>body</a:t>
            </a:r>
            <a:r>
              <a:rPr lang="en-US" sz="2590"/>
              <a:t>  and </a:t>
            </a:r>
            <a:r>
              <a:rPr b="1" lang="en-US" sz="2590">
                <a:solidFill>
                  <a:srgbClr val="004E6C"/>
                </a:solidFill>
              </a:rPr>
              <a:t>condition </a:t>
            </a:r>
            <a:endParaRPr/>
          </a:p>
          <a:p>
            <a:pPr indent="-178435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90"/>
              <a:buNone/>
            </a:pPr>
            <a:r>
              <a:t/>
            </a:r>
            <a:endParaRPr sz="2590">
              <a:solidFill>
                <a:schemeClr val="accent2"/>
              </a:solidFill>
            </a:endParaRPr>
          </a:p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E6C"/>
              </a:buClr>
              <a:buSzPts val="2590"/>
              <a:buChar char="•"/>
            </a:pPr>
            <a:r>
              <a:rPr b="1" lang="en-US" sz="2590">
                <a:solidFill>
                  <a:srgbClr val="004E6C"/>
                </a:solidFill>
              </a:rPr>
              <a:t>Body</a:t>
            </a:r>
            <a:r>
              <a:rPr lang="en-US" sz="2590">
                <a:solidFill>
                  <a:schemeClr val="accent2"/>
                </a:solidFill>
              </a:rPr>
              <a:t> </a:t>
            </a:r>
            <a:r>
              <a:rPr lang="en-US" sz="2590">
                <a:solidFill>
                  <a:srgbClr val="004E6C"/>
                </a:solidFill>
              </a:rPr>
              <a:t>–</a:t>
            </a:r>
            <a:r>
              <a:rPr lang="en-US" sz="2590">
                <a:solidFill>
                  <a:schemeClr val="accent2"/>
                </a:solidFill>
              </a:rPr>
              <a:t> </a:t>
            </a:r>
            <a:r>
              <a:rPr lang="en-US" sz="2590"/>
              <a:t>a statement or a block of statements that will be repeated.</a:t>
            </a:r>
            <a:endParaRPr/>
          </a:p>
          <a:p>
            <a:pPr indent="-178435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90"/>
              <a:buNone/>
            </a:pPr>
            <a:r>
              <a:t/>
            </a:r>
            <a:endParaRPr sz="2590">
              <a:solidFill>
                <a:schemeClr val="accent2"/>
              </a:solidFill>
            </a:endParaRPr>
          </a:p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E6C"/>
              </a:buClr>
              <a:buSzPts val="2590"/>
              <a:buChar char="•"/>
            </a:pPr>
            <a:r>
              <a:rPr b="1" lang="en-US" sz="2590">
                <a:solidFill>
                  <a:srgbClr val="004E6C"/>
                </a:solidFill>
              </a:rPr>
              <a:t>Condition</a:t>
            </a:r>
            <a:r>
              <a:rPr lang="en-US" sz="2590">
                <a:solidFill>
                  <a:srgbClr val="004E6C"/>
                </a:solidFill>
              </a:rPr>
              <a:t> – </a:t>
            </a:r>
            <a:r>
              <a:rPr lang="en-US" sz="2590"/>
              <a:t>is used to control the iteration – either to continue or stop iterating.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90"/>
              <a:buFont typeface="Calibri"/>
              <a:buNone/>
            </a:pPr>
            <a:r>
              <a:t/>
            </a:r>
            <a:endParaRPr sz="2590"/>
          </a:p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90"/>
              <a:buFont typeface="Calibri"/>
              <a:buNone/>
            </a:pPr>
            <a:r>
              <a:t/>
            </a:r>
            <a:endParaRPr sz="2590"/>
          </a:p>
        </p:txBody>
      </p:sp>
      <p:graphicFrame>
        <p:nvGraphicFramePr>
          <p:cNvPr id="114" name="Google Shape;114;p8"/>
          <p:cNvGraphicFramePr/>
          <p:nvPr/>
        </p:nvGraphicFramePr>
        <p:xfrm>
          <a:off x="4667250" y="1600200"/>
          <a:ext cx="3638550" cy="4038600"/>
        </p:xfrm>
        <a:graphic>
          <a:graphicData uri="http://schemas.openxmlformats.org/presentationml/2006/ole">
            <mc:AlternateContent>
              <mc:Choice Requires="v">
                <p:oleObj r:id="rId4" imgH="4038600" imgW="3638550" progId="" spid="_x0000_s1">
                  <p:embed/>
                </p:oleObj>
              </mc:Choice>
              <mc:Fallback>
                <p:oleObj r:id="rId5" imgH="4038600" imgW="3638550" progId="">
                  <p:embed/>
                  <p:pic>
                    <p:nvPicPr>
                      <p:cNvPr id="114" name="Google Shape;114;p8"/>
                      <p:cNvPicPr preferRelativeResize="0"/>
                      <p:nvPr/>
                    </p:nvPicPr>
                    <p:blipFill rotWithShape="1">
                      <a:blip r:embed="rId6">
                        <a:alphaModFix/>
                      </a:blip>
                      <a:srcRect b="0" l="0" r="0" t="0"/>
                      <a:stretch/>
                    </p:blipFill>
                    <p:spPr>
                      <a:xfrm>
                        <a:off x="4667250" y="1600200"/>
                        <a:ext cx="3638550" cy="4038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Lpu theme final with copyright">
  <a:themeElements>
    <a:clrScheme name="Custom 1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009DD9"/>
      </a:accent4>
      <a:accent5>
        <a:srgbClr val="009DD9"/>
      </a:accent5>
      <a:accent6>
        <a:srgbClr val="009DD9"/>
      </a:accent6>
      <a:hlink>
        <a:srgbClr val="009DD9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2013-08-21T06:36:47Z</dcterms:created>
  <dc:creator>Aman</dc:creator>
</cp:coreProperties>
</file>